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wmf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7" r:id="rId2"/>
    <p:sldMasterId id="2147483658" r:id="rId3"/>
    <p:sldMasterId id="2147483659" r:id="rId4"/>
    <p:sldMasterId id="2147483660" r:id="rId5"/>
    <p:sldMasterId id="2147483661" r:id="rId6"/>
    <p:sldMasterId id="2147483662" r:id="rId7"/>
    <p:sldMasterId id="2147483663" r:id="rId8"/>
    <p:sldMasterId id="2147483664" r:id="rId9"/>
  </p:sldMasterIdLst>
  <p:notesMasterIdLst>
    <p:notesMasterId r:id="rId31"/>
  </p:notesMasterIdLst>
  <p:handoutMasterIdLst>
    <p:handoutMasterId r:id="rId32"/>
  </p:handoutMasterIdLst>
  <p:sldIdLst>
    <p:sldId id="316" r:id="rId10"/>
    <p:sldId id="317" r:id="rId11"/>
    <p:sldId id="318" r:id="rId12"/>
    <p:sldId id="329" r:id="rId13"/>
    <p:sldId id="330" r:id="rId14"/>
    <p:sldId id="332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33" r:id="rId24"/>
    <p:sldId id="334" r:id="rId25"/>
    <p:sldId id="335" r:id="rId26"/>
    <p:sldId id="336" r:id="rId27"/>
    <p:sldId id="337" r:id="rId28"/>
    <p:sldId id="338" r:id="rId29"/>
    <p:sldId id="339" r:id="rId30"/>
  </p:sldIdLst>
  <p:sldSz cx="9693275" cy="7589838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1pPr>
    <a:lvl2pPr marL="479425" indent="-22225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2pPr>
    <a:lvl3pPr marL="958850" indent="-44450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3pPr>
    <a:lvl4pPr marL="1439863" indent="-68263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4pPr>
    <a:lvl5pPr marL="1919288" indent="-90488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3C3CB6"/>
    <a:srgbClr val="CC00FF"/>
    <a:srgbClr val="FF0000"/>
    <a:srgbClr val="FF00FF"/>
    <a:srgbClr val="FF3399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7515" autoAdjust="0"/>
  </p:normalViewPr>
  <p:slideViewPr>
    <p:cSldViewPr>
      <p:cViewPr>
        <p:scale>
          <a:sx n="100" d="100"/>
          <a:sy n="100" d="100"/>
        </p:scale>
        <p:origin x="-72" y="1224"/>
      </p:cViewPr>
      <p:guideLst>
        <p:guide orient="horz" pos="2391"/>
        <p:guide pos="30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484" y="-108"/>
      </p:cViewPr>
      <p:guideLst>
        <p:guide orient="horz" pos="3025"/>
        <p:guide pos="2305"/>
      </p:guideLst>
    </p:cSldViewPr>
  </p:notesViewPr>
  <p:gridSpacing cx="36868100" cy="368681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Master" Target="slideMasters/slideMaster8.xml" />
  <Relationship Id="rId13" Type="http://schemas.openxmlformats.org/officeDocument/2006/relationships/slide" Target="slides/slide4.xml" />
  <Relationship Id="rId18" Type="http://schemas.openxmlformats.org/officeDocument/2006/relationships/slide" Target="slides/slide9.xml" />
  <Relationship Id="rId26" Type="http://schemas.openxmlformats.org/officeDocument/2006/relationships/slide" Target="slides/slide17.xml" />
  <Relationship Id="rId3" Type="http://schemas.openxmlformats.org/officeDocument/2006/relationships/slideMaster" Target="slideMasters/slideMaster3.xml" />
  <Relationship Id="rId21" Type="http://schemas.openxmlformats.org/officeDocument/2006/relationships/slide" Target="slides/slide12.xml" />
  <Relationship Id="rId34" Type="http://schemas.openxmlformats.org/officeDocument/2006/relationships/viewProps" Target="viewProps.xml" />
  <Relationship Id="rId7" Type="http://schemas.openxmlformats.org/officeDocument/2006/relationships/slideMaster" Target="slideMasters/slideMaster7.xml" />
  <Relationship Id="rId12" Type="http://schemas.openxmlformats.org/officeDocument/2006/relationships/slide" Target="slides/slide3.xml" />
  <Relationship Id="rId17" Type="http://schemas.openxmlformats.org/officeDocument/2006/relationships/slide" Target="slides/slide8.xml" />
  <Relationship Id="rId25" Type="http://schemas.openxmlformats.org/officeDocument/2006/relationships/slide" Target="slides/slide16.xml" />
  <Relationship Id="rId33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7.xml" />
  <Relationship Id="rId20" Type="http://schemas.openxmlformats.org/officeDocument/2006/relationships/slide" Target="slides/slide11.xml" />
  <Relationship Id="rId29" Type="http://schemas.openxmlformats.org/officeDocument/2006/relationships/slide" Target="slides/slide20.xml" />
  <Relationship Id="rId1" Type="http://schemas.openxmlformats.org/officeDocument/2006/relationships/slideMaster" Target="slideMasters/slideMaster1.xml" />
  <Relationship Id="rId6" Type="http://schemas.openxmlformats.org/officeDocument/2006/relationships/slideMaster" Target="slideMasters/slideMaster6.xml" />
  <Relationship Id="rId11" Type="http://schemas.openxmlformats.org/officeDocument/2006/relationships/slide" Target="slides/slide2.xml" />
  <Relationship Id="rId24" Type="http://schemas.openxmlformats.org/officeDocument/2006/relationships/slide" Target="slides/slide15.xml" />
  <Relationship Id="rId32" Type="http://schemas.openxmlformats.org/officeDocument/2006/relationships/handoutMaster" Target="handoutMasters/handoutMaster1.xml" />
  <Relationship Id="rId5" Type="http://schemas.openxmlformats.org/officeDocument/2006/relationships/slideMaster" Target="slideMasters/slideMaster5.xml" />
  <Relationship Id="rId15" Type="http://schemas.openxmlformats.org/officeDocument/2006/relationships/slide" Target="slides/slide6.xml" />
  <Relationship Id="rId23" Type="http://schemas.openxmlformats.org/officeDocument/2006/relationships/slide" Target="slides/slide14.xml" />
  <Relationship Id="rId28" Type="http://schemas.openxmlformats.org/officeDocument/2006/relationships/slide" Target="slides/slide19.xml" />
  <Relationship Id="rId36" Type="http://schemas.openxmlformats.org/officeDocument/2006/relationships/tableStyles" Target="tableStyles.xml" />
  <Relationship Id="rId10" Type="http://schemas.openxmlformats.org/officeDocument/2006/relationships/slide" Target="slides/slide1.xml" />
  <Relationship Id="rId19" Type="http://schemas.openxmlformats.org/officeDocument/2006/relationships/slide" Target="slides/slide10.xml" />
  <Relationship Id="rId31" Type="http://schemas.openxmlformats.org/officeDocument/2006/relationships/notesMaster" Target="notesMasters/notesMaster1.xml" />
  <Relationship Id="rId4" Type="http://schemas.openxmlformats.org/officeDocument/2006/relationships/slideMaster" Target="slideMasters/slideMaster4.xml" />
  <Relationship Id="rId9" Type="http://schemas.openxmlformats.org/officeDocument/2006/relationships/slideMaster" Target="slideMasters/slideMaster9.xml" />
  <Relationship Id="rId14" Type="http://schemas.openxmlformats.org/officeDocument/2006/relationships/slide" Target="slides/slide5.xml" />
  <Relationship Id="rId22" Type="http://schemas.openxmlformats.org/officeDocument/2006/relationships/slide" Target="slides/slide13.xml" />
  <Relationship Id="rId27" Type="http://schemas.openxmlformats.org/officeDocument/2006/relationships/slide" Target="slides/slide18.xml" />
  <Relationship Id="rId30" Type="http://schemas.openxmlformats.org/officeDocument/2006/relationships/slide" Target="slides/slide21.xml" />
  <Relationship Id="rId35" Type="http://schemas.openxmlformats.org/officeDocument/2006/relationships/theme" Target="theme/theme1.xml" />
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t" anchorCtr="0" compatLnSpc="1">
            <a:prstTxWarp prst="textNoShape">
              <a:avLst/>
            </a:prstTxWarp>
          </a:bodyPr>
          <a:lstStyle>
            <a:lvl1pPr algn="l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t" anchorCtr="0" compatLnSpc="1">
            <a:prstTxWarp prst="textNoShape">
              <a:avLst/>
            </a:prstTxWarp>
          </a:bodyPr>
          <a:lstStyle>
            <a:lvl1pPr algn="r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fld id="{C68C3062-EC97-4E36-8EC3-2E449F4C811E}" type="datetime3">
              <a:rPr lang="en-US"/>
              <a:pPr>
                <a:defRPr/>
              </a:pPr>
              <a:t>11 January 2010</a:t>
            </a:fld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b" anchorCtr="0" compatLnSpc="1">
            <a:prstTxWarp prst="textNoShape">
              <a:avLst/>
            </a:prstTxWarp>
          </a:bodyPr>
          <a:lstStyle>
            <a:lvl1pPr algn="l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b" anchorCtr="0" compatLnSpc="1">
            <a:prstTxWarp prst="textNoShape">
              <a:avLst/>
            </a:prstTxWarp>
          </a:bodyPr>
          <a:lstStyle>
            <a:lvl1pPr algn="r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fld id="{74095D14-D599-4B32-8546-CF85E54567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>
            <a:lvl1pPr algn="l" defTabSz="96653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1788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>
            <a:lvl1pPr algn="r" defTabSz="966538">
              <a:defRPr sz="1200" b="0"/>
            </a:lvl1pPr>
          </a:lstStyle>
          <a:p>
            <a:pPr>
              <a:defRPr/>
            </a:pPr>
            <a:fld id="{37D482B4-6803-44A5-AC4B-DF6BC3C6F4F4}" type="datetime3">
              <a:rPr lang="en-US"/>
              <a:pPr>
                <a:defRPr/>
              </a:pPr>
              <a:t>11 January 2010</a:t>
            </a:fld>
            <a:endParaRPr lang="en-US" dirty="0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60488" y="720725"/>
            <a:ext cx="4597400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3425" y="4562475"/>
            <a:ext cx="58483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b" anchorCtr="0" compatLnSpc="1">
            <a:prstTxWarp prst="textNoShape">
              <a:avLst/>
            </a:prstTxWarp>
          </a:bodyPr>
          <a:lstStyle>
            <a:lvl1pPr algn="l" defTabSz="96653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1788" y="911860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b" anchorCtr="0" compatLnSpc="1">
            <a:prstTxWarp prst="textNoShape">
              <a:avLst/>
            </a:prstTxWarp>
          </a:bodyPr>
          <a:lstStyle>
            <a:lvl1pPr algn="r" defTabSz="966538">
              <a:defRPr sz="1200" b="0"/>
            </a:lvl1pPr>
          </a:lstStyle>
          <a:p>
            <a:pPr>
              <a:defRPr/>
            </a:pPr>
            <a:fld id="{C92853C9-3E60-4ECB-BECD-EA3F6B45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794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588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3986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192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400106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80127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60149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40170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E13FEF8E-FBD0-4935-BFEC-BCDB60F86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83E87CD9-E9B2-474B-84FE-5101FA157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9FAF1DD-197B-4162-9DDC-14D37DF94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4188" y="1771650"/>
            <a:ext cx="4286250" cy="2427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2838" y="1771650"/>
            <a:ext cx="4286250" cy="2427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4188" y="4351338"/>
            <a:ext cx="4286250" cy="242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838" y="4351338"/>
            <a:ext cx="4286250" cy="242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AE156E82-7A91-42A2-AD12-F3B25CE213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E519DE98-B063-4391-8066-7B4160907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E887347-9E20-4E94-B477-B2DA88C54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695604A-CA15-4FA4-ADD4-DF8D3D83D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F5DDF71-BC9B-40BE-A8D4-C9DA0102C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2FEDC35-DC6A-46B4-A150-4A433188F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B712226-9F72-4953-82D1-207E451F6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A74F644-6C7C-4F1D-BFA3-4D0A2A2C7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39CE9C0-E2E2-4018-9F45-402F4CD2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Drawin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1454" tIns="50728" rIns="101454" bIns="50728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104" name="Group 8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700"/>
                <a:gridCol w="2020888"/>
                <a:gridCol w="520700"/>
                <a:gridCol w="2555875"/>
              </a:tblGrid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>
            <a:spLocks noChangeArrowheads="1"/>
          </p:cNvSpPr>
          <p:nvPr userDrawn="1"/>
        </p:nvSpPr>
        <p:spPr bwMode="auto">
          <a:xfrm>
            <a:off x="-65088" y="9525"/>
            <a:ext cx="1552576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>
              <a:defRPr/>
            </a:pPr>
            <a:r>
              <a:rPr lang="en-US" sz="1000" dirty="0"/>
              <a:t>11 NOVEMBER 2009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303463" y="-15875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9107488" y="0"/>
            <a:ext cx="7016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BCD01029-2765-42EE-BC69-9B83EFBF1787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80021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60043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440064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920084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28725" indent="-241300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701787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81808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661829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141851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0021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0043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64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084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106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0127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0149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0170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rawing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693275" cy="758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1088" y="7221538"/>
            <a:ext cx="22621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01" tIns="48001" rIns="96001" bIns="48001" numCol="1" anchor="t" anchorCtr="0" compatLnSpc="1">
            <a:prstTxWarp prst="textNoShape">
              <a:avLst/>
            </a:prstTxWarp>
          </a:bodyPr>
          <a:lstStyle>
            <a:lvl1pPr algn="r">
              <a:defRPr sz="800" b="0"/>
            </a:lvl1pPr>
          </a:lstStyle>
          <a:p>
            <a:pPr>
              <a:defRPr/>
            </a:pPr>
            <a:r>
              <a:rPr lang="en-US"/>
              <a:t>Page </a:t>
            </a:r>
            <a:fld id="{A817070F-2970-4F46-8616-6997DD774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  <p:sldLayoutId id="2147483665" r:id="rId12"/>
  </p:sldLayoutIdLst>
  <p:txStyles>
    <p:titleStyle>
      <a:lvl1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2pPr>
      <a:lvl3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3pPr>
      <a:lvl4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4pPr>
      <a:lvl5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5pPr>
      <a:lvl6pPr marL="4572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6pPr>
      <a:lvl7pPr marL="9144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7pPr>
      <a:lvl8pPr marL="13716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8pPr>
      <a:lvl9pPr marL="18288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9pPr>
    </p:titleStyle>
    <p:bodyStyle>
      <a:lvl1pPr marL="360363" indent="-360363" algn="l" defTabSz="96202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79463" indent="-300038" algn="l" defTabSz="9620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0150" indent="-238125" algn="l" defTabSz="9620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676400" indent="-234950" algn="l" defTabSz="9620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62175" indent="-239713" algn="l" defTabSz="9620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93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65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37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909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F6ED6818-C783-433B-A0C7-47B6A9C73C56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cxnSp>
        <p:nvCxnSpPr>
          <p:cNvPr id="166991" name="Elbow Connector 7"/>
          <p:cNvCxnSpPr>
            <a:cxnSpLocks noChangeShapeType="1"/>
          </p:cNvCxnSpPr>
          <p:nvPr userDrawn="1"/>
        </p:nvCxnSpPr>
        <p:spPr bwMode="auto">
          <a:xfrm flipV="1">
            <a:off x="1987550" y="1311275"/>
            <a:ext cx="1423988" cy="547688"/>
          </a:xfrm>
          <a:prstGeom prst="bentConnector3">
            <a:avLst>
              <a:gd name="adj1" fmla="val 7736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6992" name="Straight Connector 82"/>
          <p:cNvCxnSpPr>
            <a:cxnSpLocks noChangeShapeType="1"/>
          </p:cNvCxnSpPr>
          <p:nvPr userDrawn="1"/>
        </p:nvCxnSpPr>
        <p:spPr bwMode="auto">
          <a:xfrm>
            <a:off x="5978525" y="1311275"/>
            <a:ext cx="62071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Line 86"/>
          <p:cNvSpPr>
            <a:spLocks noChangeShapeType="1"/>
          </p:cNvSpPr>
          <p:nvPr userDrawn="1"/>
        </p:nvSpPr>
        <p:spPr bwMode="auto">
          <a:xfrm flipV="1">
            <a:off x="2889250" y="3343275"/>
            <a:ext cx="0" cy="123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lIns="96004" tIns="48002" rIns="96004" bIns="48002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_s2071"/>
          <p:cNvSpPr>
            <a:spLocks noChangeArrowheads="1"/>
          </p:cNvSpPr>
          <p:nvPr userDrawn="1"/>
        </p:nvSpPr>
        <p:spPr bwMode="auto">
          <a:xfrm>
            <a:off x="312738" y="4087813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 Camp Anaconda, Balad, Iraq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2" name="_s2071"/>
          <p:cNvSpPr>
            <a:spLocks noChangeArrowheads="1"/>
          </p:cNvSpPr>
          <p:nvPr userDrawn="1"/>
        </p:nvSpPr>
        <p:spPr bwMode="auto">
          <a:xfrm>
            <a:off x="5343525" y="4087813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</a:p>
          <a:p>
            <a:pPr algn="ctr" defTabSz="935038">
              <a:defRPr/>
            </a:pPr>
            <a:r>
              <a:rPr lang="en-US" sz="700" dirty="0"/>
              <a:t>Bagram AB, Bagram, AF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3" name="Line 92"/>
          <p:cNvSpPr>
            <a:spLocks noChangeShapeType="1"/>
          </p:cNvSpPr>
          <p:nvPr userDrawn="1"/>
        </p:nvSpPr>
        <p:spPr bwMode="auto">
          <a:xfrm flipH="1">
            <a:off x="4679950" y="1755775"/>
            <a:ext cx="1588" cy="9937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4" name="_s2070"/>
          <p:cNvSpPr>
            <a:spLocks noChangeAspect="1" noChangeArrowheads="1"/>
          </p:cNvSpPr>
          <p:nvPr userDrawn="1"/>
        </p:nvSpPr>
        <p:spPr bwMode="auto">
          <a:xfrm>
            <a:off x="3402013" y="646113"/>
            <a:ext cx="2581275" cy="1095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5037" tIns="2520" rIns="5037" bIns="2520" anchor="ctr"/>
          <a:lstStyle/>
          <a:p>
            <a:pPr algn="ctr" defTabSz="987425">
              <a:defRPr/>
            </a:pPr>
            <a:endParaRPr lang="en-US" sz="800" b="0" dirty="0">
              <a:solidFill>
                <a:srgbClr val="008000"/>
              </a:solidFill>
            </a:endParaRPr>
          </a:p>
        </p:txBody>
      </p:sp>
      <p:sp>
        <p:nvSpPr>
          <p:cNvPr id="15" name="AutoShape 97"/>
          <p:cNvSpPr>
            <a:spLocks noChangeArrowheads="1"/>
          </p:cNvSpPr>
          <p:nvPr userDrawn="1"/>
        </p:nvSpPr>
        <p:spPr bwMode="auto">
          <a:xfrm>
            <a:off x="1049338" y="836613"/>
            <a:ext cx="1862137" cy="9144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Support Staff</a:t>
            </a:r>
          </a:p>
        </p:txBody>
      </p:sp>
      <p:sp>
        <p:nvSpPr>
          <p:cNvPr id="16" name="AutoShape 99"/>
          <p:cNvSpPr>
            <a:spLocks noChangeArrowheads="1"/>
          </p:cNvSpPr>
          <p:nvPr userDrawn="1"/>
        </p:nvSpPr>
        <p:spPr bwMode="auto">
          <a:xfrm>
            <a:off x="1049338" y="1968500"/>
            <a:ext cx="1862137" cy="9144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Program Controller</a:t>
            </a:r>
          </a:p>
        </p:txBody>
      </p:sp>
      <p:sp>
        <p:nvSpPr>
          <p:cNvPr id="17" name="Line 107"/>
          <p:cNvSpPr>
            <a:spLocks noChangeShapeType="1"/>
          </p:cNvSpPr>
          <p:nvPr userDrawn="1"/>
        </p:nvSpPr>
        <p:spPr bwMode="auto">
          <a:xfrm flipV="1">
            <a:off x="6570663" y="3340100"/>
            <a:ext cx="0" cy="123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lIns="96004" tIns="48002" rIns="96004" bIns="48002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" name="_s2071"/>
          <p:cNvSpPr>
            <a:spLocks noChangeArrowheads="1"/>
          </p:cNvSpPr>
          <p:nvPr userDrawn="1"/>
        </p:nvSpPr>
        <p:spPr bwMode="auto">
          <a:xfrm>
            <a:off x="2147888" y="4090988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Camp Liberty, Baghdad, Iraq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9" name="_s2071"/>
          <p:cNvSpPr>
            <a:spLocks noChangeArrowheads="1"/>
          </p:cNvSpPr>
          <p:nvPr userDrawn="1"/>
        </p:nvSpPr>
        <p:spPr bwMode="auto">
          <a:xfrm>
            <a:off x="2144713" y="5000625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87425">
              <a:defRPr/>
            </a:pPr>
            <a:r>
              <a:rPr lang="en-US" sz="700" dirty="0"/>
              <a:t>Tallil, </a:t>
            </a:r>
            <a:r>
              <a:rPr lang="en-US" sz="700" dirty="0"/>
              <a:t>Iraq</a:t>
            </a:r>
          </a:p>
        </p:txBody>
      </p:sp>
      <p:sp>
        <p:nvSpPr>
          <p:cNvPr id="20" name="_s2071"/>
          <p:cNvSpPr>
            <a:spLocks noChangeArrowheads="1"/>
          </p:cNvSpPr>
          <p:nvPr userDrawn="1"/>
        </p:nvSpPr>
        <p:spPr bwMode="auto">
          <a:xfrm>
            <a:off x="307975" y="4999038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Site Manager</a:t>
            </a:r>
            <a:r>
              <a:rPr lang="en-US" sz="700" dirty="0"/>
              <a:t>  </a:t>
            </a:r>
          </a:p>
          <a:p>
            <a:pPr algn="ctr" defTabSz="987425">
              <a:defRPr/>
            </a:pPr>
            <a:r>
              <a:rPr lang="en-US" sz="700" dirty="0"/>
              <a:t>FOB Speicher, Tikrit, Iraq</a:t>
            </a:r>
          </a:p>
          <a:p>
            <a:pPr algn="ctr" defTabSz="987425">
              <a:defRPr/>
            </a:pPr>
            <a:endParaRPr lang="en-US" sz="800" dirty="0"/>
          </a:p>
        </p:txBody>
      </p:sp>
      <p:sp>
        <p:nvSpPr>
          <p:cNvPr id="21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- Management Team </a:t>
            </a:r>
          </a:p>
        </p:txBody>
      </p:sp>
      <p:sp>
        <p:nvSpPr>
          <p:cNvPr id="22" name="AutoShape 151"/>
          <p:cNvSpPr>
            <a:spLocks noChangeArrowheads="1"/>
          </p:cNvSpPr>
          <p:nvPr userDrawn="1"/>
        </p:nvSpPr>
        <p:spPr bwMode="auto">
          <a:xfrm>
            <a:off x="6354763" y="973138"/>
            <a:ext cx="1784350" cy="70326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RSC Deputy Regional Manager</a:t>
            </a:r>
          </a:p>
        </p:txBody>
      </p:sp>
      <p:sp>
        <p:nvSpPr>
          <p:cNvPr id="23" name="_s2071"/>
          <p:cNvSpPr>
            <a:spLocks noChangeArrowheads="1"/>
          </p:cNvSpPr>
          <p:nvPr userDrawn="1"/>
        </p:nvSpPr>
        <p:spPr bwMode="auto">
          <a:xfrm>
            <a:off x="7232650" y="4083050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Kandahar, AF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4" name="AutoShape 199"/>
          <p:cNvSpPr>
            <a:spLocks noChangeArrowheads="1"/>
          </p:cNvSpPr>
          <p:nvPr userDrawn="1"/>
        </p:nvSpPr>
        <p:spPr bwMode="auto">
          <a:xfrm>
            <a:off x="3517900" y="741363"/>
            <a:ext cx="2327275" cy="9048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Director,  South West Asia (SWA) </a:t>
            </a:r>
          </a:p>
          <a:p>
            <a:pPr algn="ctr" defTabSz="987425">
              <a:defRPr/>
            </a:pPr>
            <a:r>
              <a:rPr lang="en-US" sz="800" dirty="0"/>
              <a:t>Camp Arifjan, Kuwait</a:t>
            </a:r>
          </a:p>
        </p:txBody>
      </p:sp>
      <p:cxnSp>
        <p:nvCxnSpPr>
          <p:cNvPr id="167008" name="Straight Connector 72"/>
          <p:cNvCxnSpPr>
            <a:cxnSpLocks noChangeShapeType="1"/>
            <a:stCxn id="21" idx="1"/>
            <a:endCxn id="30" idx="3"/>
          </p:cNvCxnSpPr>
          <p:nvPr userDrawn="1"/>
        </p:nvCxnSpPr>
        <p:spPr bwMode="auto">
          <a:xfrm rot="10800000">
            <a:off x="2906713" y="3386138"/>
            <a:ext cx="3363912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6" name="AutoShape 151"/>
          <p:cNvSpPr>
            <a:spLocks noChangeArrowheads="1"/>
          </p:cNvSpPr>
          <p:nvPr userDrawn="1"/>
        </p:nvSpPr>
        <p:spPr bwMode="auto">
          <a:xfrm>
            <a:off x="6270625" y="3173413"/>
            <a:ext cx="1784350" cy="42545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r>
              <a:rPr lang="en-US" sz="1200" dirty="0"/>
              <a:t>OEF</a:t>
            </a:r>
          </a:p>
        </p:txBody>
      </p:sp>
      <p:cxnSp>
        <p:nvCxnSpPr>
          <p:cNvPr id="167010" name="Straight Connector 31"/>
          <p:cNvCxnSpPr>
            <a:cxnSpLocks noChangeShapeType="1"/>
            <a:stCxn id="21" idx="2"/>
          </p:cNvCxnSpPr>
          <p:nvPr userDrawn="1"/>
        </p:nvCxnSpPr>
        <p:spPr bwMode="auto">
          <a:xfrm rot="5400000">
            <a:off x="6711157" y="4048919"/>
            <a:ext cx="901700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7011" name="Straight Connector 32"/>
          <p:cNvCxnSpPr>
            <a:cxnSpLocks noChangeShapeType="1"/>
            <a:endCxn id="17" idx="1"/>
          </p:cNvCxnSpPr>
          <p:nvPr userDrawn="1"/>
        </p:nvCxnSpPr>
        <p:spPr bwMode="auto">
          <a:xfrm flipV="1">
            <a:off x="7080250" y="4494213"/>
            <a:ext cx="152400" cy="4762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9" name="_s2070"/>
          <p:cNvSpPr>
            <a:spLocks noChangeAspect="1" noChangeArrowheads="1"/>
          </p:cNvSpPr>
          <p:nvPr userDrawn="1"/>
        </p:nvSpPr>
        <p:spPr bwMode="auto">
          <a:xfrm>
            <a:off x="3586163" y="2751138"/>
            <a:ext cx="2187575" cy="11842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5037" tIns="2520" rIns="5037" bIns="2520" anchor="ctr"/>
          <a:lstStyle/>
          <a:p>
            <a:pPr algn="ctr" defTabSz="987425">
              <a:defRPr/>
            </a:pPr>
            <a:endParaRPr lang="en-US" sz="800" b="0" dirty="0">
              <a:solidFill>
                <a:srgbClr val="008000"/>
              </a:solidFill>
            </a:endParaRPr>
          </a:p>
        </p:txBody>
      </p:sp>
      <p:sp>
        <p:nvSpPr>
          <p:cNvPr id="30" name="AutoShape 199"/>
          <p:cNvSpPr>
            <a:spLocks noChangeArrowheads="1"/>
          </p:cNvSpPr>
          <p:nvPr userDrawn="1"/>
        </p:nvSpPr>
        <p:spPr bwMode="auto">
          <a:xfrm>
            <a:off x="3663950" y="2857500"/>
            <a:ext cx="2011363" cy="9683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THEATER OPERATIONS MANAGERS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167014" name="Straight Connector 34"/>
          <p:cNvCxnSpPr>
            <a:cxnSpLocks noChangeShapeType="1"/>
            <a:stCxn id="166992" idx="2"/>
            <a:endCxn id="10" idx="0"/>
          </p:cNvCxnSpPr>
          <p:nvPr userDrawn="1"/>
        </p:nvCxnSpPr>
        <p:spPr bwMode="auto">
          <a:xfrm rot="5400000">
            <a:off x="1870869" y="1859757"/>
            <a:ext cx="21748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7015" name="Straight Connector 42"/>
          <p:cNvCxnSpPr>
            <a:cxnSpLocks noChangeShapeType="1"/>
            <a:endCxn id="14" idx="3"/>
          </p:cNvCxnSpPr>
          <p:nvPr userDrawn="1"/>
        </p:nvCxnSpPr>
        <p:spPr bwMode="auto">
          <a:xfrm rot="5400000">
            <a:off x="1142207" y="4464843"/>
            <a:ext cx="1847850" cy="42863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7016" name="Straight Connector 55"/>
          <p:cNvCxnSpPr>
            <a:cxnSpLocks noChangeShapeType="1"/>
            <a:stCxn id="13" idx="1"/>
            <a:endCxn id="14" idx="3"/>
          </p:cNvCxnSpPr>
          <p:nvPr userDrawn="1"/>
        </p:nvCxnSpPr>
        <p:spPr bwMode="auto">
          <a:xfrm rot="10800000">
            <a:off x="2044700" y="5410200"/>
            <a:ext cx="100013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7017" name="Straight Connector 57"/>
          <p:cNvCxnSpPr>
            <a:cxnSpLocks noChangeShapeType="1"/>
            <a:stCxn id="12" idx="1"/>
          </p:cNvCxnSpPr>
          <p:nvPr userDrawn="1"/>
        </p:nvCxnSpPr>
        <p:spPr bwMode="auto">
          <a:xfrm rot="10800000">
            <a:off x="2049463" y="4498975"/>
            <a:ext cx="98425" cy="3175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5" name="AutoShape 151"/>
          <p:cNvSpPr>
            <a:spLocks noChangeArrowheads="1"/>
          </p:cNvSpPr>
          <p:nvPr userDrawn="1"/>
        </p:nvSpPr>
        <p:spPr bwMode="auto">
          <a:xfrm>
            <a:off x="1122363" y="3173413"/>
            <a:ext cx="1784350" cy="42545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r>
              <a:rPr lang="en-US" sz="1200" dirty="0"/>
              <a:t>OIF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fontAlgn="base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BCB731AD-47A9-47E9-94CC-398753D9D4BE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_s2071"/>
          <p:cNvSpPr>
            <a:spLocks noChangeArrowheads="1"/>
          </p:cNvSpPr>
          <p:nvPr userDrawn="1"/>
        </p:nvSpPr>
        <p:spPr bwMode="auto">
          <a:xfrm>
            <a:off x="3678238" y="1311275"/>
            <a:ext cx="3724275" cy="4383088"/>
          </a:xfrm>
          <a:prstGeom prst="roundRect">
            <a:avLst>
              <a:gd name="adj" fmla="val 7768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Theater Generator Facility</a:t>
            </a:r>
          </a:p>
          <a:p>
            <a:pPr algn="ctr" defTabSz="987425">
              <a:defRPr/>
            </a:pPr>
            <a:r>
              <a:rPr lang="en-US" sz="700" b="0" dirty="0"/>
              <a:t>Camp Arifjan, Kuwait</a:t>
            </a:r>
          </a:p>
        </p:txBody>
      </p:sp>
      <p:sp>
        <p:nvSpPr>
          <p:cNvPr id="9" name="_s2071"/>
          <p:cNvSpPr>
            <a:spLocks noChangeArrowheads="1"/>
          </p:cNvSpPr>
          <p:nvPr userDrawn="1"/>
        </p:nvSpPr>
        <p:spPr bwMode="auto">
          <a:xfrm>
            <a:off x="-155575" y="1311275"/>
            <a:ext cx="3724275" cy="4383088"/>
          </a:xfrm>
          <a:prstGeom prst="roundRect">
            <a:avLst>
              <a:gd name="adj" fmla="val 729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Theater Support </a:t>
            </a:r>
          </a:p>
          <a:p>
            <a:pPr algn="ctr" defTabSz="987425">
              <a:defRPr/>
            </a:pPr>
            <a:r>
              <a:rPr lang="en-US" sz="700" b="0" dirty="0"/>
              <a:t>Camp Arifjan, Kuwait</a:t>
            </a:r>
          </a:p>
        </p:txBody>
      </p:sp>
      <p:sp>
        <p:nvSpPr>
          <p:cNvPr id="10" name="Text Box 165"/>
          <p:cNvSpPr txBox="1">
            <a:spLocks noChangeArrowheads="1"/>
          </p:cNvSpPr>
          <p:nvPr userDrawn="1"/>
        </p:nvSpPr>
        <p:spPr bwMode="auto">
          <a:xfrm>
            <a:off x="-417513" y="195263"/>
            <a:ext cx="101107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- Theater Support</a:t>
            </a:r>
          </a:p>
        </p:txBody>
      </p:sp>
      <p:sp>
        <p:nvSpPr>
          <p:cNvPr id="11" name="AutoShape 179"/>
          <p:cNvSpPr>
            <a:spLocks noChangeArrowheads="1"/>
          </p:cNvSpPr>
          <p:nvPr userDrawn="1"/>
        </p:nvSpPr>
        <p:spPr bwMode="auto">
          <a:xfrm>
            <a:off x="-119063" y="1931988"/>
            <a:ext cx="1789113" cy="2338387"/>
          </a:xfrm>
          <a:prstGeom prst="roundRect">
            <a:avLst>
              <a:gd name="adj" fmla="val 1187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Logistics</a:t>
            </a:r>
          </a:p>
        </p:txBody>
      </p:sp>
      <p:sp>
        <p:nvSpPr>
          <p:cNvPr id="12" name="AutoShape 183"/>
          <p:cNvSpPr>
            <a:spLocks noChangeArrowheads="1"/>
          </p:cNvSpPr>
          <p:nvPr userDrawn="1"/>
        </p:nvSpPr>
        <p:spPr bwMode="auto">
          <a:xfrm>
            <a:off x="1743075" y="2917825"/>
            <a:ext cx="1789113" cy="8223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ECU’s</a:t>
            </a:r>
          </a:p>
        </p:txBody>
      </p:sp>
      <p:sp>
        <p:nvSpPr>
          <p:cNvPr id="13" name="AutoShape 185"/>
          <p:cNvSpPr>
            <a:spLocks noChangeArrowheads="1"/>
          </p:cNvSpPr>
          <p:nvPr userDrawn="1"/>
        </p:nvSpPr>
        <p:spPr bwMode="auto">
          <a:xfrm>
            <a:off x="1743075" y="2005013"/>
            <a:ext cx="1789113" cy="8032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Enhanced </a:t>
            </a:r>
            <a:r>
              <a:rPr lang="en-US" sz="800" dirty="0"/>
              <a:t>TrackWolf</a:t>
            </a:r>
            <a:endParaRPr lang="en-US" sz="800" dirty="0"/>
          </a:p>
        </p:txBody>
      </p:sp>
      <p:sp>
        <p:nvSpPr>
          <p:cNvPr id="14" name="AutoShape 197"/>
          <p:cNvSpPr>
            <a:spLocks noChangeArrowheads="1"/>
          </p:cNvSpPr>
          <p:nvPr userDrawn="1"/>
        </p:nvSpPr>
        <p:spPr bwMode="auto">
          <a:xfrm>
            <a:off x="5649913" y="2771775"/>
            <a:ext cx="1679575" cy="2660650"/>
          </a:xfrm>
          <a:prstGeom prst="roundRect">
            <a:avLst>
              <a:gd name="adj" fmla="val 775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Mechanics</a:t>
            </a:r>
          </a:p>
        </p:txBody>
      </p:sp>
      <p:sp>
        <p:nvSpPr>
          <p:cNvPr id="15" name="AutoShape 199"/>
          <p:cNvSpPr>
            <a:spLocks noChangeArrowheads="1"/>
          </p:cNvSpPr>
          <p:nvPr userDrawn="1"/>
        </p:nvSpPr>
        <p:spPr bwMode="auto">
          <a:xfrm>
            <a:off x="3751263" y="3721100"/>
            <a:ext cx="1862137" cy="1060450"/>
          </a:xfrm>
          <a:prstGeom prst="roundRect">
            <a:avLst>
              <a:gd name="adj" fmla="val 12371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TO011</a:t>
            </a:r>
            <a:endParaRPr lang="en-US" sz="800" dirty="0"/>
          </a:p>
        </p:txBody>
      </p:sp>
      <p:sp>
        <p:nvSpPr>
          <p:cNvPr id="16" name="AutoShape 201"/>
          <p:cNvSpPr>
            <a:spLocks noChangeArrowheads="1"/>
          </p:cNvSpPr>
          <p:nvPr userDrawn="1"/>
        </p:nvSpPr>
        <p:spPr bwMode="auto">
          <a:xfrm>
            <a:off x="3751263" y="4927600"/>
            <a:ext cx="1825625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17" name="AutoShape 179"/>
          <p:cNvSpPr>
            <a:spLocks noChangeArrowheads="1"/>
          </p:cNvSpPr>
          <p:nvPr userDrawn="1"/>
        </p:nvSpPr>
        <p:spPr bwMode="auto">
          <a:xfrm>
            <a:off x="3751263" y="2771775"/>
            <a:ext cx="1862137" cy="871538"/>
          </a:xfrm>
          <a:prstGeom prst="roundRect">
            <a:avLst>
              <a:gd name="adj" fmla="val 1104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Logistics</a:t>
            </a:r>
          </a:p>
        </p:txBody>
      </p:sp>
      <p:sp>
        <p:nvSpPr>
          <p:cNvPr id="18" name="AutoShape 90"/>
          <p:cNvSpPr>
            <a:spLocks noChangeArrowheads="1"/>
          </p:cNvSpPr>
          <p:nvPr userDrawn="1"/>
        </p:nvSpPr>
        <p:spPr bwMode="auto">
          <a:xfrm>
            <a:off x="4554538" y="1785938"/>
            <a:ext cx="1982787" cy="814387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Facility Management</a:t>
            </a:r>
          </a:p>
        </p:txBody>
      </p:sp>
      <p:sp>
        <p:nvSpPr>
          <p:cNvPr id="19" name="AutoShape 183"/>
          <p:cNvSpPr>
            <a:spLocks noChangeArrowheads="1"/>
          </p:cNvSpPr>
          <p:nvPr userDrawn="1"/>
        </p:nvSpPr>
        <p:spPr bwMode="auto">
          <a:xfrm>
            <a:off x="1743075" y="3868738"/>
            <a:ext cx="1789113" cy="1423987"/>
          </a:xfrm>
          <a:prstGeom prst="roundRect">
            <a:avLst>
              <a:gd name="adj" fmla="val 1103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Production Control</a:t>
            </a:r>
            <a:endParaRPr lang="en-US" sz="800" dirty="0"/>
          </a:p>
        </p:txBody>
      </p:sp>
      <p:sp>
        <p:nvSpPr>
          <p:cNvPr id="20" name="AutoShape 201"/>
          <p:cNvSpPr>
            <a:spLocks noChangeArrowheads="1"/>
          </p:cNvSpPr>
          <p:nvPr userDrawn="1"/>
        </p:nvSpPr>
        <p:spPr bwMode="auto">
          <a:xfrm>
            <a:off x="1743075" y="4818063"/>
            <a:ext cx="1789113" cy="474662"/>
          </a:xfrm>
          <a:prstGeom prst="roundRect">
            <a:avLst>
              <a:gd name="adj" fmla="val 3309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21" name="Rounded Rectangle 17"/>
          <p:cNvSpPr/>
          <p:nvPr userDrawn="1"/>
        </p:nvSpPr>
        <p:spPr bwMode="auto">
          <a:xfrm>
            <a:off x="5649913" y="4848225"/>
            <a:ext cx="1679575" cy="584200"/>
          </a:xfrm>
          <a:prstGeom prst="roundRect">
            <a:avLst>
              <a:gd name="adj" fmla="val 20903"/>
            </a:avLst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extBox 18"/>
          <p:cNvSpPr txBox="1"/>
          <p:nvPr userDrawn="1"/>
        </p:nvSpPr>
        <p:spPr>
          <a:xfrm>
            <a:off x="5613400" y="4811713"/>
            <a:ext cx="1614488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/>
              <a:t>Quality Control</a:t>
            </a:r>
            <a:endParaRPr lang="en-US" sz="800" dirty="0"/>
          </a:p>
        </p:txBody>
      </p:sp>
      <p:sp>
        <p:nvSpPr>
          <p:cNvPr id="23" name="AutoShape 201"/>
          <p:cNvSpPr>
            <a:spLocks noChangeArrowheads="1"/>
          </p:cNvSpPr>
          <p:nvPr userDrawn="1"/>
        </p:nvSpPr>
        <p:spPr bwMode="auto">
          <a:xfrm>
            <a:off x="3751263" y="4343400"/>
            <a:ext cx="1862137" cy="438150"/>
          </a:xfrm>
          <a:prstGeom prst="roundRect">
            <a:avLst>
              <a:gd name="adj" fmla="val 3003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24" name="AutoShape 201"/>
          <p:cNvSpPr>
            <a:spLocks noChangeArrowheads="1"/>
          </p:cNvSpPr>
          <p:nvPr userDrawn="1"/>
        </p:nvSpPr>
        <p:spPr bwMode="auto">
          <a:xfrm>
            <a:off x="1743075" y="4343400"/>
            <a:ext cx="1789113" cy="474663"/>
          </a:xfrm>
          <a:prstGeom prst="roundRect">
            <a:avLst>
              <a:gd name="adj" fmla="val 2945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</p:txBody>
      </p:sp>
      <p:sp>
        <p:nvSpPr>
          <p:cNvPr id="25" name="_s2071"/>
          <p:cNvSpPr>
            <a:spLocks noChangeAspect="1" noChangeArrowheads="1"/>
          </p:cNvSpPr>
          <p:nvPr userDrawn="1"/>
        </p:nvSpPr>
        <p:spPr bwMode="auto">
          <a:xfrm>
            <a:off x="7512050" y="1311275"/>
            <a:ext cx="1985963" cy="438308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6" name="Rectangle 69"/>
          <p:cNvSpPr>
            <a:spLocks noChangeArrowheads="1"/>
          </p:cNvSpPr>
          <p:nvPr userDrawn="1"/>
        </p:nvSpPr>
        <p:spPr bwMode="auto">
          <a:xfrm>
            <a:off x="7658100" y="3286125"/>
            <a:ext cx="1660525" cy="225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</a:p>
          <a:p>
            <a:pPr algn="ctr" defTabSz="987425">
              <a:defRPr/>
            </a:pPr>
            <a:r>
              <a:rPr lang="en-US" dirty="0"/>
              <a:t>Camp Anaconda, Balad, Iraq</a:t>
            </a:r>
          </a:p>
        </p:txBody>
      </p:sp>
      <p:sp>
        <p:nvSpPr>
          <p:cNvPr id="27" name="Rectangle 69"/>
          <p:cNvSpPr>
            <a:spLocks noChangeArrowheads="1"/>
          </p:cNvSpPr>
          <p:nvPr userDrawn="1"/>
        </p:nvSpPr>
        <p:spPr bwMode="auto">
          <a:xfrm>
            <a:off x="7694613" y="1460500"/>
            <a:ext cx="1660525" cy="2174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</a:p>
          <a:p>
            <a:pPr algn="ctr" defTabSz="987425">
              <a:defRPr/>
            </a:pPr>
            <a:r>
              <a:rPr lang="en-US" dirty="0"/>
              <a:t>Bagram AB, Bagram, AF</a:t>
            </a:r>
          </a:p>
        </p:txBody>
      </p:sp>
      <p:sp>
        <p:nvSpPr>
          <p:cNvPr id="28" name="Rectangle 69"/>
          <p:cNvSpPr>
            <a:spLocks noChangeArrowheads="1"/>
          </p:cNvSpPr>
          <p:nvPr userDrawn="1"/>
        </p:nvSpPr>
        <p:spPr bwMode="auto">
          <a:xfrm>
            <a:off x="7658100" y="2373313"/>
            <a:ext cx="1660525" cy="223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  <a:endParaRPr lang="en-US" sz="800" dirty="0"/>
          </a:p>
          <a:p>
            <a:pPr algn="ctr" defTabSz="987425">
              <a:defRPr/>
            </a:pPr>
            <a:r>
              <a:rPr lang="en-US" dirty="0"/>
              <a:t>Camp </a:t>
            </a:r>
            <a:r>
              <a:rPr lang="en-US" dirty="0"/>
              <a:t>Arifjan, Kuwait</a:t>
            </a:r>
            <a:endParaRPr lang="en-US" dirty="0"/>
          </a:p>
        </p:txBody>
      </p:sp>
      <p:sp>
        <p:nvSpPr>
          <p:cNvPr id="29" name="Rectangle 66"/>
          <p:cNvSpPr>
            <a:spLocks noChangeArrowheads="1"/>
          </p:cNvSpPr>
          <p:nvPr userDrawn="1"/>
        </p:nvSpPr>
        <p:spPr bwMode="auto">
          <a:xfrm>
            <a:off x="7658100" y="4198938"/>
            <a:ext cx="1658938" cy="227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ARFORGEN LNO</a:t>
            </a:r>
          </a:p>
          <a:p>
            <a:pPr algn="ctr" defTabSz="987425">
              <a:defRPr/>
            </a:pPr>
            <a:r>
              <a:rPr lang="en-US" dirty="0"/>
              <a:t>Camp Anaconda, Balad Iraq</a:t>
            </a:r>
          </a:p>
        </p:txBody>
      </p:sp>
      <p:sp>
        <p:nvSpPr>
          <p:cNvPr id="30" name="AutoShape 79"/>
          <p:cNvSpPr>
            <a:spLocks noChangeArrowheads="1"/>
          </p:cNvSpPr>
          <p:nvPr userDrawn="1"/>
        </p:nvSpPr>
        <p:spPr bwMode="auto">
          <a:xfrm>
            <a:off x="7585075" y="3217863"/>
            <a:ext cx="1795463" cy="7239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" name="AutoShape 80"/>
          <p:cNvSpPr>
            <a:spLocks noChangeArrowheads="1"/>
          </p:cNvSpPr>
          <p:nvPr userDrawn="1"/>
        </p:nvSpPr>
        <p:spPr bwMode="auto">
          <a:xfrm>
            <a:off x="7585075" y="4130675"/>
            <a:ext cx="1797050" cy="7239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2" name="AutoShape 81"/>
          <p:cNvSpPr>
            <a:spLocks noChangeArrowheads="1"/>
          </p:cNvSpPr>
          <p:nvPr userDrawn="1"/>
        </p:nvSpPr>
        <p:spPr bwMode="auto">
          <a:xfrm>
            <a:off x="7585075" y="1428750"/>
            <a:ext cx="1806575" cy="72231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" name="AutoShape 82"/>
          <p:cNvSpPr>
            <a:spLocks noChangeArrowheads="1"/>
          </p:cNvSpPr>
          <p:nvPr userDrawn="1"/>
        </p:nvSpPr>
        <p:spPr bwMode="auto">
          <a:xfrm>
            <a:off x="7585075" y="2305050"/>
            <a:ext cx="1825625" cy="72231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Rounded Rectangle 33"/>
          <p:cNvSpPr/>
          <p:nvPr userDrawn="1"/>
        </p:nvSpPr>
        <p:spPr bwMode="auto">
          <a:xfrm>
            <a:off x="-119063" y="3355975"/>
            <a:ext cx="1789113" cy="914400"/>
          </a:xfrm>
          <a:prstGeom prst="roundRect">
            <a:avLst>
              <a:gd name="adj" fmla="val 21893"/>
            </a:avLst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/>
          <a:lstStyle/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3A43638D-791D-4224-8E51-3BA9CD8EBD4E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AutoShape 231"/>
          <p:cNvSpPr>
            <a:spLocks noChangeArrowheads="1"/>
          </p:cNvSpPr>
          <p:nvPr userDrawn="1"/>
        </p:nvSpPr>
        <p:spPr bwMode="auto">
          <a:xfrm>
            <a:off x="3846513" y="731838"/>
            <a:ext cx="3748087" cy="4670425"/>
          </a:xfrm>
          <a:prstGeom prst="roundRect">
            <a:avLst>
              <a:gd name="adj" fmla="val 12636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Joint Base Balad </a:t>
            </a:r>
            <a:r>
              <a:rPr lang="en-US" sz="800" dirty="0"/>
              <a:t>Iraq</a:t>
            </a:r>
          </a:p>
        </p:txBody>
      </p:sp>
      <p:sp>
        <p:nvSpPr>
          <p:cNvPr id="9" name="AutoShape 233"/>
          <p:cNvSpPr>
            <a:spLocks noChangeArrowheads="1"/>
          </p:cNvSpPr>
          <p:nvPr userDrawn="1"/>
        </p:nvSpPr>
        <p:spPr bwMode="auto">
          <a:xfrm>
            <a:off x="38100" y="735013"/>
            <a:ext cx="3749675" cy="4667250"/>
          </a:xfrm>
          <a:prstGeom prst="roundRect">
            <a:avLst>
              <a:gd name="adj" fmla="val 12638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0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10" name="AutoShape 287"/>
          <p:cNvSpPr>
            <a:spLocks noChangeArrowheads="1"/>
          </p:cNvSpPr>
          <p:nvPr userDrawn="1"/>
        </p:nvSpPr>
        <p:spPr bwMode="auto">
          <a:xfrm>
            <a:off x="7677150" y="728663"/>
            <a:ext cx="1920875" cy="2882900"/>
          </a:xfrm>
          <a:prstGeom prst="roundRect">
            <a:avLst>
              <a:gd name="adj" fmla="val 19979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  <a:p>
            <a:pPr algn="ctr" defTabSz="987425">
              <a:defRPr/>
            </a:pPr>
            <a:r>
              <a:rPr lang="en-US" sz="800" dirty="0"/>
              <a:t>FOB Speicher, Tikrit, Iraq</a:t>
            </a:r>
          </a:p>
        </p:txBody>
      </p:sp>
      <p:sp>
        <p:nvSpPr>
          <p:cNvPr id="11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Sustainment Operations - OIF </a:t>
            </a:r>
          </a:p>
        </p:txBody>
      </p:sp>
      <p:sp>
        <p:nvSpPr>
          <p:cNvPr id="12" name="AutoShape 287"/>
          <p:cNvSpPr>
            <a:spLocks noChangeArrowheads="1"/>
          </p:cNvSpPr>
          <p:nvPr userDrawn="1"/>
        </p:nvSpPr>
        <p:spPr bwMode="auto">
          <a:xfrm>
            <a:off x="7658100" y="3684588"/>
            <a:ext cx="1935163" cy="1717675"/>
          </a:xfrm>
          <a:prstGeom prst="roundRect">
            <a:avLst>
              <a:gd name="adj" fmla="val 1991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  <a:p>
            <a:pPr algn="ctr" defTabSz="987425">
              <a:defRPr/>
            </a:pPr>
            <a:r>
              <a:rPr lang="en-US" sz="800" dirty="0"/>
              <a:t>Tallil Airbase, Tallil, </a:t>
            </a:r>
            <a:r>
              <a:rPr lang="en-US" sz="800" dirty="0"/>
              <a:t>Iraq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72C5D1AE-0A5E-47DD-BDEE-68856754E183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AutoShape 232"/>
          <p:cNvSpPr>
            <a:spLocks noChangeArrowheads="1"/>
          </p:cNvSpPr>
          <p:nvPr userDrawn="1"/>
        </p:nvSpPr>
        <p:spPr bwMode="auto">
          <a:xfrm>
            <a:off x="868363" y="1589088"/>
            <a:ext cx="3748087" cy="3643312"/>
          </a:xfrm>
          <a:prstGeom prst="roundRect">
            <a:avLst>
              <a:gd name="adj" fmla="val 1012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9" name="AutoShape 287"/>
          <p:cNvSpPr>
            <a:spLocks noChangeArrowheads="1"/>
          </p:cNvSpPr>
          <p:nvPr userDrawn="1"/>
        </p:nvSpPr>
        <p:spPr bwMode="auto">
          <a:xfrm>
            <a:off x="4851400" y="1581150"/>
            <a:ext cx="3749675" cy="3643313"/>
          </a:xfrm>
          <a:prstGeom prst="roundRect">
            <a:avLst>
              <a:gd name="adj" fmla="val 10556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Kandahar, Afghanistan</a:t>
            </a:r>
          </a:p>
        </p:txBody>
      </p:sp>
      <p:sp>
        <p:nvSpPr>
          <p:cNvPr id="10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Sustainment Operations - OEF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19908981-9EB5-476D-9504-D7A401008EDF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79279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"/>
          <p:cNvSpPr txBox="1"/>
          <p:nvPr userDrawn="1"/>
        </p:nvSpPr>
        <p:spPr>
          <a:xfrm>
            <a:off x="-65088" y="7938"/>
            <a:ext cx="122872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March 25 2009</a:t>
            </a:r>
          </a:p>
        </p:txBody>
      </p:sp>
      <p:sp>
        <p:nvSpPr>
          <p:cNvPr id="10" name="TextBox 3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1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569EC261-330A-4E76-9839-FC76DD092F63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79283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7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4" name="TextBox 8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3B7C1F15-8957-4025-9A9B-CF111CE0D149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100013" y="7008813"/>
            <a:ext cx="2044700" cy="581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1485" tIns="50743" rIns="101485" bIns="50743"/>
          <a:lstStyle/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008000"/>
                </a:solidFill>
              </a:rPr>
              <a:t>Green font: Deployed </a:t>
            </a:r>
            <a:r>
              <a:rPr lang="en-US" sz="700" dirty="0">
                <a:solidFill>
                  <a:srgbClr val="008000"/>
                </a:solidFill>
              </a:rPr>
              <a:t>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FF0000"/>
                </a:solidFill>
              </a:rPr>
              <a:t>Red </a:t>
            </a:r>
            <a:r>
              <a:rPr lang="en-US" sz="700" dirty="0">
                <a:solidFill>
                  <a:srgbClr val="FF0000"/>
                </a:solidFill>
              </a:rPr>
              <a:t>font: Departing, Inbound, or </a:t>
            </a:r>
            <a:r>
              <a:rPr lang="en-US" sz="700" dirty="0">
                <a:solidFill>
                  <a:srgbClr val="FF0000"/>
                </a:solidFill>
              </a:rPr>
              <a:t>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CC00FF"/>
                </a:solidFill>
              </a:rPr>
              <a:t>Violet font: Internal transfer</a:t>
            </a:r>
            <a:endParaRPr lang="en-US" sz="700" dirty="0">
              <a:solidFill>
                <a:srgbClr val="CC00FF"/>
              </a:solidFill>
            </a:endParaRPr>
          </a:p>
        </p:txBody>
      </p:sp>
      <p:graphicFrame>
        <p:nvGraphicFramePr>
          <p:cNvPr id="16" name="Group 3540"/>
          <p:cNvGraphicFramePr>
            <a:graphicFrameLocks noGrp="1"/>
          </p:cNvGraphicFramePr>
          <p:nvPr/>
        </p:nvGraphicFramePr>
        <p:xfrm>
          <a:off x="2559050" y="6580188"/>
          <a:ext cx="7105650" cy="960437"/>
        </p:xfrm>
        <a:graphic>
          <a:graphicData uri="http://schemas.openxmlformats.org/drawingml/2006/table">
            <a:tbl>
              <a:tblPr/>
              <a:tblGrid>
                <a:gridCol w="450375"/>
                <a:gridCol w="1697236"/>
                <a:gridCol w="474953"/>
                <a:gridCol w="1810328"/>
                <a:gridCol w="502486"/>
                <a:gridCol w="2170200"/>
              </a:tblGrid>
              <a:tr h="137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ELT- SL 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I 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Intermediate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J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Journeyman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SL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Box 32"/>
          <p:cNvSpPr txBox="1"/>
          <p:nvPr userDrawn="1"/>
        </p:nvSpPr>
        <p:spPr>
          <a:xfrm>
            <a:off x="0" y="0"/>
            <a:ext cx="1560513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JANUARY2010</a:t>
            </a:r>
            <a:endParaRPr lang="en-US" sz="1000" dirty="0"/>
          </a:p>
        </p:txBody>
      </p:sp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100013" y="6854825"/>
            <a:ext cx="2044700" cy="7350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1485" tIns="50743" rIns="101485" bIns="50743"/>
          <a:lstStyle/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FF0000"/>
                </a:solidFill>
              </a:rPr>
              <a:t>Red font: Departing, Inbound, or Vacant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CC00FF"/>
                </a:solidFill>
              </a:rPr>
              <a:t>Violet font: Internal transfer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chemeClr val="tx1"/>
                </a:solidFill>
              </a:rPr>
              <a:t>Black font: Pending action</a:t>
            </a:r>
          </a:p>
        </p:txBody>
      </p:sp>
      <p:sp>
        <p:nvSpPr>
          <p:cNvPr id="19" name="_s2071"/>
          <p:cNvSpPr>
            <a:spLocks noChangeArrowheads="1"/>
          </p:cNvSpPr>
          <p:nvPr userDrawn="1"/>
        </p:nvSpPr>
        <p:spPr bwMode="auto">
          <a:xfrm>
            <a:off x="100013" y="800100"/>
            <a:ext cx="9229725" cy="5508625"/>
          </a:xfrm>
          <a:prstGeom prst="roundRect">
            <a:avLst>
              <a:gd name="adj" fmla="val 6534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0" name="Rectangle 69"/>
          <p:cNvSpPr>
            <a:spLocks noChangeArrowheads="1"/>
          </p:cNvSpPr>
          <p:nvPr userDrawn="1"/>
        </p:nvSpPr>
        <p:spPr bwMode="auto">
          <a:xfrm>
            <a:off x="-377825" y="285750"/>
            <a:ext cx="10071100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/>
          <a:lstStyle/>
          <a:p>
            <a:pPr algn="ctr" defTabSz="987425">
              <a:defRPr/>
            </a:pPr>
            <a:r>
              <a:rPr lang="en-US" sz="1400" dirty="0"/>
              <a:t>Afghanistan National Security Forces (ANSF)</a:t>
            </a:r>
          </a:p>
        </p:txBody>
      </p:sp>
      <p:sp>
        <p:nvSpPr>
          <p:cNvPr id="21" name="Rectangle 69"/>
          <p:cNvSpPr>
            <a:spLocks noChangeArrowheads="1"/>
          </p:cNvSpPr>
          <p:nvPr userDrawn="1"/>
        </p:nvSpPr>
        <p:spPr bwMode="auto">
          <a:xfrm>
            <a:off x="234950" y="806450"/>
            <a:ext cx="9148763" cy="268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/>
          <a:lstStyle/>
          <a:p>
            <a:pPr algn="ctr" defTabSz="987425">
              <a:defRPr/>
            </a:pPr>
            <a:r>
              <a:rPr lang="en-US" sz="1000" dirty="0"/>
              <a:t>Kabul, Afghanistan</a:t>
            </a:r>
            <a:endParaRPr lang="en-US" dirty="0"/>
          </a:p>
        </p:txBody>
      </p:sp>
      <p:sp>
        <p:nvSpPr>
          <p:cNvPr id="22" name="AutoShape 28"/>
          <p:cNvSpPr>
            <a:spLocks noChangeArrowheads="1"/>
          </p:cNvSpPr>
          <p:nvPr userDrawn="1"/>
        </p:nvSpPr>
        <p:spPr bwMode="auto">
          <a:xfrm>
            <a:off x="720725" y="2041525"/>
            <a:ext cx="2044700" cy="17653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ounded Rectangle 36"/>
          <p:cNvSpPr>
            <a:spLocks noChangeArrowheads="1"/>
          </p:cNvSpPr>
          <p:nvPr userDrawn="1"/>
        </p:nvSpPr>
        <p:spPr bwMode="auto">
          <a:xfrm>
            <a:off x="720725" y="2625725"/>
            <a:ext cx="2044700" cy="541338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ounded Rectangle 36"/>
          <p:cNvSpPr>
            <a:spLocks noChangeArrowheads="1"/>
          </p:cNvSpPr>
          <p:nvPr userDrawn="1"/>
        </p:nvSpPr>
        <p:spPr bwMode="auto">
          <a:xfrm>
            <a:off x="6891338" y="3136900"/>
            <a:ext cx="2117725" cy="731838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ounded Rectangle 36"/>
          <p:cNvSpPr>
            <a:spLocks noChangeArrowheads="1"/>
          </p:cNvSpPr>
          <p:nvPr userDrawn="1"/>
        </p:nvSpPr>
        <p:spPr bwMode="auto">
          <a:xfrm>
            <a:off x="6891338" y="2333625"/>
            <a:ext cx="2124075" cy="720725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ounded Rectangle 36"/>
          <p:cNvSpPr>
            <a:spLocks noChangeArrowheads="1"/>
          </p:cNvSpPr>
          <p:nvPr userDrawn="1"/>
        </p:nvSpPr>
        <p:spPr bwMode="auto">
          <a:xfrm>
            <a:off x="6051550" y="1203325"/>
            <a:ext cx="1963738" cy="539750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>
              <a:defRPr/>
            </a:pPr>
            <a:endParaRPr lang="en-US"/>
          </a:p>
        </p:txBody>
      </p:sp>
      <p:sp>
        <p:nvSpPr>
          <p:cNvPr id="27" name="AutoShape 28"/>
          <p:cNvSpPr>
            <a:spLocks noChangeArrowheads="1"/>
          </p:cNvSpPr>
          <p:nvPr userDrawn="1"/>
        </p:nvSpPr>
        <p:spPr bwMode="auto">
          <a:xfrm>
            <a:off x="2984500" y="2297113"/>
            <a:ext cx="3781425" cy="3835400"/>
          </a:xfrm>
          <a:prstGeom prst="roundRect">
            <a:avLst>
              <a:gd name="adj" fmla="val 935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AutoShape 28"/>
          <p:cNvSpPr>
            <a:spLocks noChangeArrowheads="1"/>
          </p:cNvSpPr>
          <p:nvPr userDrawn="1"/>
        </p:nvSpPr>
        <p:spPr bwMode="auto">
          <a:xfrm>
            <a:off x="3590925" y="1165225"/>
            <a:ext cx="2205038" cy="57626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AutoShape 28"/>
          <p:cNvSpPr>
            <a:spLocks noChangeArrowheads="1"/>
          </p:cNvSpPr>
          <p:nvPr userDrawn="1"/>
        </p:nvSpPr>
        <p:spPr bwMode="auto">
          <a:xfrm>
            <a:off x="2911475" y="2078038"/>
            <a:ext cx="6192838" cy="4127500"/>
          </a:xfrm>
          <a:prstGeom prst="roundRect">
            <a:avLst>
              <a:gd name="adj" fmla="val 999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79354" name="Straight Connector 84"/>
          <p:cNvCxnSpPr>
            <a:cxnSpLocks noChangeShapeType="1"/>
          </p:cNvCxnSpPr>
          <p:nvPr userDrawn="1"/>
        </p:nvCxnSpPr>
        <p:spPr bwMode="auto">
          <a:xfrm rot="5400000">
            <a:off x="4499768" y="1913732"/>
            <a:ext cx="32861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9355" name="Straight Connector 86"/>
          <p:cNvCxnSpPr>
            <a:cxnSpLocks noChangeShapeType="1"/>
          </p:cNvCxnSpPr>
          <p:nvPr userDrawn="1"/>
        </p:nvCxnSpPr>
        <p:spPr bwMode="auto">
          <a:xfrm rot="10800000" flipV="1">
            <a:off x="1743075" y="1897063"/>
            <a:ext cx="2921000" cy="144462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9356" name="Straight Connector 91"/>
          <p:cNvCxnSpPr>
            <a:cxnSpLocks noChangeShapeType="1"/>
          </p:cNvCxnSpPr>
          <p:nvPr userDrawn="1"/>
        </p:nvCxnSpPr>
        <p:spPr bwMode="auto">
          <a:xfrm>
            <a:off x="5795963" y="1454150"/>
            <a:ext cx="255587" cy="19050"/>
          </a:xfrm>
          <a:prstGeom prst="bentConnector3">
            <a:avLst>
              <a:gd name="adj1" fmla="val 50000"/>
            </a:avLst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DA78F121-7965-4BE1-B530-29C93C4EBB65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82351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8C10326C-D68B-4B4C-AABE-430838AE6E77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AutoShape 4"/>
          <p:cNvSpPr>
            <a:spLocks noChangeArrowheads="1"/>
          </p:cNvSpPr>
          <p:nvPr userDrawn="1"/>
        </p:nvSpPr>
        <p:spPr bwMode="auto">
          <a:xfrm>
            <a:off x="984250" y="1035050"/>
            <a:ext cx="3600450" cy="5175250"/>
          </a:xfrm>
          <a:prstGeom prst="roundRect">
            <a:avLst>
              <a:gd name="adj" fmla="val 975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Harris</a:t>
            </a:r>
          </a:p>
        </p:txBody>
      </p:sp>
      <p:sp>
        <p:nvSpPr>
          <p:cNvPr id="12" name="AutoShape 5"/>
          <p:cNvSpPr>
            <a:spLocks noChangeArrowheads="1"/>
          </p:cNvSpPr>
          <p:nvPr userDrawn="1"/>
        </p:nvSpPr>
        <p:spPr bwMode="auto">
          <a:xfrm>
            <a:off x="7162800" y="1041400"/>
            <a:ext cx="2051050" cy="4397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RapiScan</a:t>
            </a:r>
          </a:p>
        </p:txBody>
      </p:sp>
      <p:sp>
        <p:nvSpPr>
          <p:cNvPr id="13" name="Text Box 6"/>
          <p:cNvSpPr txBox="1">
            <a:spLocks noChangeArrowheads="1"/>
          </p:cNvSpPr>
          <p:nvPr userDrawn="1"/>
        </p:nvSpPr>
        <p:spPr bwMode="auto">
          <a:xfrm>
            <a:off x="-431800" y="204788"/>
            <a:ext cx="101250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OEM Subcontractor Support</a:t>
            </a:r>
          </a:p>
        </p:txBody>
      </p:sp>
      <p:sp>
        <p:nvSpPr>
          <p:cNvPr id="14" name="_s2071"/>
          <p:cNvSpPr>
            <a:spLocks noChangeAspect="1" noChangeArrowheads="1"/>
          </p:cNvSpPr>
          <p:nvPr userDrawn="1"/>
        </p:nvSpPr>
        <p:spPr bwMode="auto">
          <a:xfrm>
            <a:off x="4919663" y="1055688"/>
            <a:ext cx="1963737" cy="29749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Thales</a:t>
            </a:r>
          </a:p>
        </p:txBody>
      </p:sp>
      <p:sp>
        <p:nvSpPr>
          <p:cNvPr id="15" name="AutoShape 28"/>
          <p:cNvSpPr>
            <a:spLocks noChangeArrowheads="1"/>
          </p:cNvSpPr>
          <p:nvPr userDrawn="1"/>
        </p:nvSpPr>
        <p:spPr bwMode="auto">
          <a:xfrm>
            <a:off x="7329488" y="1479550"/>
            <a:ext cx="1789112" cy="7445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Joint Base Balad, </a:t>
            </a:r>
            <a:r>
              <a:rPr lang="en-US" sz="800" dirty="0"/>
              <a:t>Iraq</a:t>
            </a:r>
          </a:p>
        </p:txBody>
      </p:sp>
      <p:sp>
        <p:nvSpPr>
          <p:cNvPr id="16" name="AutoShape 32"/>
          <p:cNvSpPr>
            <a:spLocks noChangeArrowheads="1"/>
          </p:cNvSpPr>
          <p:nvPr userDrawn="1"/>
        </p:nvSpPr>
        <p:spPr bwMode="auto">
          <a:xfrm>
            <a:off x="7329488" y="2297113"/>
            <a:ext cx="1789112" cy="5810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Al Asad</a:t>
            </a:r>
          </a:p>
        </p:txBody>
      </p:sp>
      <p:sp>
        <p:nvSpPr>
          <p:cNvPr id="17" name="AutoShape 37"/>
          <p:cNvSpPr>
            <a:spLocks noChangeArrowheads="1"/>
          </p:cNvSpPr>
          <p:nvPr userDrawn="1"/>
        </p:nvSpPr>
        <p:spPr bwMode="auto">
          <a:xfrm>
            <a:off x="1195388" y="3100388"/>
            <a:ext cx="1566862" cy="1790700"/>
          </a:xfrm>
          <a:prstGeom prst="roundRect">
            <a:avLst>
              <a:gd name="adj" fmla="val 1066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18" name="AutoShape 39"/>
          <p:cNvSpPr>
            <a:spLocks noChangeArrowheads="1"/>
          </p:cNvSpPr>
          <p:nvPr userDrawn="1"/>
        </p:nvSpPr>
        <p:spPr bwMode="auto">
          <a:xfrm>
            <a:off x="2849563" y="1785938"/>
            <a:ext cx="1595437" cy="3105150"/>
          </a:xfrm>
          <a:prstGeom prst="roundRect">
            <a:avLst>
              <a:gd name="adj" fmla="val 1193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Anaconda, Balad Iraq</a:t>
            </a:r>
          </a:p>
        </p:txBody>
      </p:sp>
      <p:sp>
        <p:nvSpPr>
          <p:cNvPr id="19" name="AutoShape 49"/>
          <p:cNvSpPr>
            <a:spLocks noChangeArrowheads="1"/>
          </p:cNvSpPr>
          <p:nvPr userDrawn="1"/>
        </p:nvSpPr>
        <p:spPr bwMode="auto">
          <a:xfrm>
            <a:off x="1195388" y="1785938"/>
            <a:ext cx="1565275" cy="1241425"/>
          </a:xfrm>
          <a:prstGeom prst="roundRect">
            <a:avLst>
              <a:gd name="adj" fmla="val 1294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Arifjan, Kuwait</a:t>
            </a:r>
          </a:p>
        </p:txBody>
      </p:sp>
      <p:sp>
        <p:nvSpPr>
          <p:cNvPr id="20" name="AutoShape 49"/>
          <p:cNvSpPr>
            <a:spLocks noChangeArrowheads="1"/>
          </p:cNvSpPr>
          <p:nvPr userDrawn="1"/>
        </p:nvSpPr>
        <p:spPr bwMode="auto">
          <a:xfrm>
            <a:off x="5102225" y="1428750"/>
            <a:ext cx="1603375" cy="1504950"/>
          </a:xfrm>
          <a:prstGeom prst="roundRect">
            <a:avLst>
              <a:gd name="adj" fmla="val 1085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Theater Support</a:t>
            </a:r>
            <a:r>
              <a:rPr lang="en-US" dirty="0"/>
              <a:t> </a:t>
            </a:r>
          </a:p>
          <a:p>
            <a:pPr algn="ctr" defTabSz="987425">
              <a:defRPr/>
            </a:pPr>
            <a:r>
              <a:rPr lang="en-US" dirty="0"/>
              <a:t>Camp Arifjan, Kuwait</a:t>
            </a:r>
          </a:p>
        </p:txBody>
      </p:sp>
      <p:sp>
        <p:nvSpPr>
          <p:cNvPr id="21" name="AutoShape 22"/>
          <p:cNvSpPr>
            <a:spLocks noChangeArrowheads="1"/>
          </p:cNvSpPr>
          <p:nvPr userDrawn="1"/>
        </p:nvSpPr>
        <p:spPr bwMode="auto">
          <a:xfrm>
            <a:off x="7329488" y="4124325"/>
            <a:ext cx="1789112" cy="430213"/>
          </a:xfrm>
          <a:prstGeom prst="roundRect">
            <a:avLst>
              <a:gd name="adj" fmla="val 2561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Tikrit, Iraq</a:t>
            </a:r>
            <a:endParaRPr lang="en-US" sz="800" dirty="0"/>
          </a:p>
        </p:txBody>
      </p:sp>
      <p:sp>
        <p:nvSpPr>
          <p:cNvPr id="22" name="AutoShape 22"/>
          <p:cNvSpPr>
            <a:spLocks noChangeArrowheads="1"/>
          </p:cNvSpPr>
          <p:nvPr userDrawn="1"/>
        </p:nvSpPr>
        <p:spPr bwMode="auto">
          <a:xfrm>
            <a:off x="5102225" y="3052763"/>
            <a:ext cx="1600200" cy="738187"/>
          </a:xfrm>
          <a:prstGeom prst="roundRect">
            <a:avLst>
              <a:gd name="adj" fmla="val 1822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23" name="AutoShape 22"/>
          <p:cNvSpPr>
            <a:spLocks noChangeArrowheads="1"/>
          </p:cNvSpPr>
          <p:nvPr userDrawn="1"/>
        </p:nvSpPr>
        <p:spPr bwMode="auto">
          <a:xfrm>
            <a:off x="1195388" y="5000625"/>
            <a:ext cx="3249612" cy="1131888"/>
          </a:xfrm>
          <a:prstGeom prst="roundRect">
            <a:avLst>
              <a:gd name="adj" fmla="val 17112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Afghanistan</a:t>
            </a:r>
          </a:p>
        </p:txBody>
      </p:sp>
      <p:sp>
        <p:nvSpPr>
          <p:cNvPr id="24" name="AutoShape 37"/>
          <p:cNvSpPr>
            <a:spLocks noChangeArrowheads="1"/>
          </p:cNvSpPr>
          <p:nvPr userDrawn="1"/>
        </p:nvSpPr>
        <p:spPr bwMode="auto">
          <a:xfrm>
            <a:off x="7329488" y="2957513"/>
            <a:ext cx="1789112" cy="1093787"/>
          </a:xfrm>
          <a:prstGeom prst="roundRect">
            <a:avLst>
              <a:gd name="adj" fmla="val 1176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25" name="TextBox 22"/>
          <p:cNvSpPr txBox="1"/>
          <p:nvPr userDrawn="1"/>
        </p:nvSpPr>
        <p:spPr>
          <a:xfrm>
            <a:off x="-119063" y="0"/>
            <a:ext cx="1497013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JANUARY2010</a:t>
            </a:r>
            <a:endParaRPr lang="en-US" sz="1000" dirty="0"/>
          </a:p>
        </p:txBody>
      </p:sp>
      <p:sp>
        <p:nvSpPr>
          <p:cNvPr id="26" name="TextBox 24"/>
          <p:cNvSpPr txBox="1"/>
          <p:nvPr userDrawn="1"/>
        </p:nvSpPr>
        <p:spPr>
          <a:xfrm>
            <a:off x="3349625" y="5667375"/>
            <a:ext cx="5842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Bagram</a:t>
            </a:r>
          </a:p>
        </p:txBody>
      </p:sp>
      <p:sp>
        <p:nvSpPr>
          <p:cNvPr id="27" name="TextBox 25"/>
          <p:cNvSpPr txBox="1"/>
          <p:nvPr userDrawn="1"/>
        </p:nvSpPr>
        <p:spPr>
          <a:xfrm>
            <a:off x="1487488" y="5110163"/>
            <a:ext cx="839787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Kandahar</a:t>
            </a:r>
          </a:p>
        </p:txBody>
      </p:sp>
      <p:sp>
        <p:nvSpPr>
          <p:cNvPr id="28" name="TextBox 26"/>
          <p:cNvSpPr txBox="1"/>
          <p:nvPr userDrawn="1"/>
        </p:nvSpPr>
        <p:spPr>
          <a:xfrm>
            <a:off x="3386138" y="5110163"/>
            <a:ext cx="511175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Kabul</a:t>
            </a:r>
          </a:p>
        </p:txBody>
      </p:sp>
      <p:sp>
        <p:nvSpPr>
          <p:cNvPr id="29" name="Rounded Rectangle 23"/>
          <p:cNvSpPr/>
          <p:nvPr userDrawn="1"/>
        </p:nvSpPr>
        <p:spPr bwMode="auto">
          <a:xfrm>
            <a:off x="2035175" y="1311275"/>
            <a:ext cx="1533525" cy="438150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TextBox 27"/>
          <p:cNvSpPr txBox="1"/>
          <p:nvPr userDrawn="1"/>
        </p:nvSpPr>
        <p:spPr>
          <a:xfrm>
            <a:off x="2035175" y="1274763"/>
            <a:ext cx="15335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/>
              <a:t>Theater Support</a:t>
            </a:r>
          </a:p>
        </p:txBody>
      </p:sp>
      <p:sp>
        <p:nvSpPr>
          <p:cNvPr id="31" name="AutoShape 22"/>
          <p:cNvSpPr>
            <a:spLocks noChangeArrowheads="1"/>
          </p:cNvSpPr>
          <p:nvPr userDrawn="1"/>
        </p:nvSpPr>
        <p:spPr bwMode="auto">
          <a:xfrm>
            <a:off x="7329488" y="4635500"/>
            <a:ext cx="1789112" cy="693738"/>
          </a:xfrm>
          <a:prstGeom prst="roundRect">
            <a:avLst>
              <a:gd name="adj" fmla="val 960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32" name="Rectangle 10"/>
          <p:cNvSpPr>
            <a:spLocks noChangeArrowheads="1"/>
          </p:cNvSpPr>
          <p:nvPr userDrawn="1"/>
        </p:nvSpPr>
        <p:spPr bwMode="auto">
          <a:xfrm>
            <a:off x="-228600" y="6497638"/>
            <a:ext cx="2051050" cy="963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0" y="-246063"/>
            <a:ext cx="15525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 2010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ADE10FDD-ABF0-4F4E-86E8-36A38B042904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85423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/>
          <p:nvPr userDrawn="1"/>
        </p:nvSpPr>
        <p:spPr>
          <a:xfrm>
            <a:off x="-411163" y="-15875"/>
            <a:ext cx="101044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8CDE3CED-F0D8-4C16-81FF-A7A877D8B880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-431800" y="209550"/>
            <a:ext cx="1012507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10" tIns="45406" rIns="90810" bIns="45406">
            <a:spAutoFit/>
          </a:bodyPr>
          <a:lstStyle/>
          <a:p>
            <a:pPr algn="ctr" defTabSz="935038">
              <a:spcBef>
                <a:spcPct val="50000"/>
              </a:spcBef>
              <a:defRPr/>
            </a:pPr>
            <a:r>
              <a:rPr lang="en-US" sz="1700" dirty="0"/>
              <a:t>POC and Address Information</a:t>
            </a:r>
          </a:p>
        </p:txBody>
      </p:sp>
      <p:cxnSp>
        <p:nvCxnSpPr>
          <p:cNvPr id="185427" name="Straight Connector 54"/>
          <p:cNvCxnSpPr>
            <a:cxnSpLocks noChangeShapeType="1"/>
          </p:cNvCxnSpPr>
          <p:nvPr userDrawn="1"/>
        </p:nvCxnSpPr>
        <p:spPr bwMode="auto">
          <a:xfrm rot="16200000" flipV="1">
            <a:off x="386556" y="2464594"/>
            <a:ext cx="149225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28" name="Straight Connector 55"/>
          <p:cNvCxnSpPr>
            <a:cxnSpLocks noChangeShapeType="1"/>
            <a:stCxn id="185430" idx="0"/>
          </p:cNvCxnSpPr>
          <p:nvPr userDrawn="1"/>
        </p:nvCxnSpPr>
        <p:spPr bwMode="auto">
          <a:xfrm rot="16200000" flipV="1">
            <a:off x="1709737" y="2451101"/>
            <a:ext cx="130175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29" name="Straight Connector 58"/>
          <p:cNvCxnSpPr>
            <a:cxnSpLocks noChangeShapeType="1"/>
          </p:cNvCxnSpPr>
          <p:nvPr userDrawn="1"/>
        </p:nvCxnSpPr>
        <p:spPr bwMode="auto">
          <a:xfrm rot="5400000" flipH="1" flipV="1">
            <a:off x="3271044" y="2464594"/>
            <a:ext cx="158750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30" name="Straight Connector 60"/>
          <p:cNvCxnSpPr>
            <a:cxnSpLocks noChangeShapeType="1"/>
            <a:stCxn id="185428" idx="0"/>
          </p:cNvCxnSpPr>
          <p:nvPr userDrawn="1"/>
        </p:nvCxnSpPr>
        <p:spPr bwMode="auto">
          <a:xfrm rot="16200000" flipV="1">
            <a:off x="6121401" y="2463800"/>
            <a:ext cx="176212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31" name="Straight Connector 61"/>
          <p:cNvCxnSpPr>
            <a:cxnSpLocks noChangeShapeType="1"/>
          </p:cNvCxnSpPr>
          <p:nvPr userDrawn="1"/>
        </p:nvCxnSpPr>
        <p:spPr bwMode="auto">
          <a:xfrm rot="16200000" flipV="1">
            <a:off x="7484269" y="2463007"/>
            <a:ext cx="149225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_s2072"/>
          <p:cNvSpPr>
            <a:spLocks noChangeAspect="1" noChangeArrowheads="1"/>
          </p:cNvSpPr>
          <p:nvPr userDrawn="1"/>
        </p:nvSpPr>
        <p:spPr bwMode="auto">
          <a:xfrm>
            <a:off x="4156075" y="2528888"/>
            <a:ext cx="1347788" cy="45704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18" name="_s2073"/>
          <p:cNvSpPr>
            <a:spLocks noChangeAspect="1" noChangeArrowheads="1"/>
          </p:cNvSpPr>
          <p:nvPr userDrawn="1"/>
        </p:nvSpPr>
        <p:spPr bwMode="auto">
          <a:xfrm>
            <a:off x="5540375" y="2552700"/>
            <a:ext cx="1338263" cy="45720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19" name="_s2079"/>
          <p:cNvSpPr>
            <a:spLocks noChangeAspect="1" noChangeArrowheads="1"/>
          </p:cNvSpPr>
          <p:nvPr userDrawn="1"/>
        </p:nvSpPr>
        <p:spPr bwMode="auto">
          <a:xfrm>
            <a:off x="6910388" y="2527300"/>
            <a:ext cx="1304925" cy="457993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5356" tIns="2677" rIns="5356" bIns="2677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20" name="_s2072"/>
          <p:cNvSpPr>
            <a:spLocks noChangeAspect="1" noChangeArrowheads="1"/>
          </p:cNvSpPr>
          <p:nvPr userDrawn="1"/>
        </p:nvSpPr>
        <p:spPr bwMode="auto">
          <a:xfrm>
            <a:off x="1158875" y="2516188"/>
            <a:ext cx="1231900" cy="45704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21" name="_s2070"/>
          <p:cNvSpPr>
            <a:spLocks noChangeAspect="1" noChangeArrowheads="1"/>
          </p:cNvSpPr>
          <p:nvPr userDrawn="1"/>
        </p:nvSpPr>
        <p:spPr bwMode="auto">
          <a:xfrm>
            <a:off x="4086225" y="752475"/>
            <a:ext cx="1220788" cy="3048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2" name="Text Box 15"/>
          <p:cNvSpPr txBox="1">
            <a:spLocks noChangeArrowheads="1"/>
          </p:cNvSpPr>
          <p:nvPr userDrawn="1"/>
        </p:nvSpPr>
        <p:spPr bwMode="auto">
          <a:xfrm>
            <a:off x="5360988" y="752475"/>
            <a:ext cx="1387475" cy="942975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defRPr/>
            </a:pPr>
            <a:r>
              <a:rPr lang="en-US" sz="700" dirty="0"/>
              <a:t>Project Lead: </a:t>
            </a:r>
            <a:r>
              <a:rPr lang="en-US" sz="700" dirty="0"/>
              <a:t>Pat Lusk</a:t>
            </a:r>
            <a:endParaRPr lang="en-US" sz="700" dirty="0"/>
          </a:p>
          <a:p>
            <a:pPr>
              <a:defRPr/>
            </a:pPr>
            <a:r>
              <a:rPr lang="en-US" u="sng" dirty="0"/>
              <a:t>PHONE:</a:t>
            </a:r>
            <a:r>
              <a:rPr lang="en-US" dirty="0"/>
              <a:t>  703-814-4286</a:t>
            </a:r>
          </a:p>
          <a:p>
            <a:pPr>
              <a:defRPr/>
            </a:pPr>
            <a:endParaRPr lang="en-US" u="sng" dirty="0"/>
          </a:p>
          <a:p>
            <a:pPr>
              <a:defRPr/>
            </a:pPr>
            <a:r>
              <a:rPr lang="en-US" u="sng" dirty="0"/>
              <a:t>US MAIL:</a:t>
            </a:r>
            <a:r>
              <a:rPr lang="en-US" dirty="0"/>
              <a:t>   </a:t>
            </a:r>
          </a:p>
          <a:p>
            <a:pPr>
              <a:defRPr/>
            </a:pPr>
            <a:r>
              <a:rPr lang="en-US" dirty="0"/>
              <a:t>ManTech Telecom. &amp; Info Sys. Corp.</a:t>
            </a:r>
          </a:p>
          <a:p>
            <a:pPr>
              <a:defRPr/>
            </a:pPr>
            <a:r>
              <a:rPr lang="en-US" dirty="0"/>
              <a:t>14119-A Sullyfield Circle</a:t>
            </a:r>
          </a:p>
          <a:p>
            <a:pPr>
              <a:defRPr/>
            </a:pPr>
            <a:r>
              <a:rPr lang="en-US" dirty="0"/>
              <a:t>Chantilly, VA 20151 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u="sng" dirty="0"/>
              <a:t>UPS and FEDEX:</a:t>
            </a:r>
            <a:r>
              <a:rPr lang="en-US" dirty="0"/>
              <a:t>   </a:t>
            </a:r>
          </a:p>
          <a:p>
            <a:pPr>
              <a:defRPr/>
            </a:pPr>
            <a:r>
              <a:rPr lang="en-US" dirty="0"/>
              <a:t>Same as US Mail</a:t>
            </a:r>
          </a:p>
        </p:txBody>
      </p:sp>
      <p:sp>
        <p:nvSpPr>
          <p:cNvPr id="23" name="_s2072"/>
          <p:cNvSpPr>
            <a:spLocks noChangeAspect="1" noChangeArrowheads="1"/>
          </p:cNvSpPr>
          <p:nvPr userDrawn="1"/>
        </p:nvSpPr>
        <p:spPr bwMode="auto">
          <a:xfrm>
            <a:off x="4191000" y="1844675"/>
            <a:ext cx="1012825" cy="333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</p:txBody>
      </p:sp>
      <p:cxnSp>
        <p:nvCxnSpPr>
          <p:cNvPr id="185439" name="AutoShape 17"/>
          <p:cNvCxnSpPr>
            <a:cxnSpLocks noChangeShapeType="1"/>
          </p:cNvCxnSpPr>
          <p:nvPr userDrawn="1"/>
        </p:nvCxnSpPr>
        <p:spPr bwMode="auto">
          <a:xfrm rot="16200000" flipH="1">
            <a:off x="4303713" y="1450975"/>
            <a:ext cx="787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65088" y="749300"/>
            <a:ext cx="1835150" cy="1285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>
              <a:defRPr/>
            </a:pPr>
            <a:endParaRPr lang="en-US" sz="800" dirty="0"/>
          </a:p>
        </p:txBody>
      </p:sp>
      <p:sp>
        <p:nvSpPr>
          <p:cNvPr id="26" name="Rectangle 20"/>
          <p:cNvSpPr>
            <a:spLocks noChangeArrowheads="1"/>
          </p:cNvSpPr>
          <p:nvPr userDrawn="1"/>
        </p:nvSpPr>
        <p:spPr bwMode="auto">
          <a:xfrm>
            <a:off x="7640638" y="746125"/>
            <a:ext cx="1949450" cy="1285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 defTabSz="935038">
              <a:defRPr/>
            </a:pPr>
            <a:endParaRPr lang="en-US" sz="800" u="sng" dirty="0"/>
          </a:p>
        </p:txBody>
      </p:sp>
      <p:sp>
        <p:nvSpPr>
          <p:cNvPr id="27" name="_s2072"/>
          <p:cNvSpPr>
            <a:spLocks noChangeAspect="1" noChangeArrowheads="1"/>
          </p:cNvSpPr>
          <p:nvPr userDrawn="1"/>
        </p:nvSpPr>
        <p:spPr bwMode="auto">
          <a:xfrm>
            <a:off x="2436813" y="2516188"/>
            <a:ext cx="1671637" cy="45831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" tIns="2383" rIns="4765" bIns="2383"/>
          <a:lstStyle/>
          <a:p>
            <a:pPr defTabSz="935038">
              <a:defRPr/>
            </a:pPr>
            <a:endParaRPr lang="en-US" dirty="0"/>
          </a:p>
        </p:txBody>
      </p:sp>
      <p:sp>
        <p:nvSpPr>
          <p:cNvPr id="28" name="_s2079"/>
          <p:cNvSpPr>
            <a:spLocks noChangeAspect="1" noChangeArrowheads="1"/>
          </p:cNvSpPr>
          <p:nvPr userDrawn="1"/>
        </p:nvSpPr>
        <p:spPr bwMode="auto">
          <a:xfrm>
            <a:off x="8264525" y="2530475"/>
            <a:ext cx="1336675" cy="457676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5356" tIns="2677" rIns="5356" bIns="2677"/>
          <a:lstStyle/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</p:txBody>
      </p:sp>
      <p:sp>
        <p:nvSpPr>
          <p:cNvPr id="29" name="_s2072"/>
          <p:cNvSpPr>
            <a:spLocks noChangeAspect="1" noChangeArrowheads="1"/>
          </p:cNvSpPr>
          <p:nvPr userDrawn="1"/>
        </p:nvSpPr>
        <p:spPr bwMode="auto">
          <a:xfrm>
            <a:off x="-155575" y="2516188"/>
            <a:ext cx="1284288" cy="45720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2383" rIns="4765" bIns="2383"/>
          <a:lstStyle/>
          <a:p>
            <a:pPr algn="just" defTabSz="935038">
              <a:defRPr/>
            </a:pPr>
            <a:endParaRPr lang="en-US" dirty="0"/>
          </a:p>
        </p:txBody>
      </p:sp>
      <p:cxnSp>
        <p:nvCxnSpPr>
          <p:cNvPr id="185445" name="Straight Connector 59"/>
          <p:cNvCxnSpPr>
            <a:cxnSpLocks noChangeShapeType="1"/>
            <a:stCxn id="185427" idx="0"/>
          </p:cNvCxnSpPr>
          <p:nvPr userDrawn="1"/>
        </p:nvCxnSpPr>
        <p:spPr bwMode="auto">
          <a:xfrm rot="16200000" flipV="1">
            <a:off x="4756944" y="2455069"/>
            <a:ext cx="146050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46" name="Straight Connector 62"/>
          <p:cNvCxnSpPr>
            <a:cxnSpLocks noChangeShapeType="1"/>
          </p:cNvCxnSpPr>
          <p:nvPr userDrawn="1"/>
        </p:nvCxnSpPr>
        <p:spPr bwMode="auto">
          <a:xfrm rot="16200000" flipV="1">
            <a:off x="8829675" y="2455863"/>
            <a:ext cx="149225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47" name="Straight Connector 71"/>
          <p:cNvCxnSpPr>
            <a:cxnSpLocks noChangeShapeType="1"/>
          </p:cNvCxnSpPr>
          <p:nvPr userDrawn="1"/>
        </p:nvCxnSpPr>
        <p:spPr bwMode="auto">
          <a:xfrm flipV="1">
            <a:off x="461963" y="2378075"/>
            <a:ext cx="8440737" cy="11113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5448" name="Straight Connector 78"/>
          <p:cNvCxnSpPr>
            <a:cxnSpLocks noChangeShapeType="1"/>
            <a:stCxn id="19" idx="2"/>
          </p:cNvCxnSpPr>
          <p:nvPr userDrawn="1"/>
        </p:nvCxnSpPr>
        <p:spPr bwMode="auto">
          <a:xfrm rot="5400000">
            <a:off x="4595019" y="2278856"/>
            <a:ext cx="203200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4" name="TextBox 28"/>
          <p:cNvSpPr txBox="1"/>
          <p:nvPr userDrawn="1"/>
        </p:nvSpPr>
        <p:spPr>
          <a:xfrm>
            <a:off x="0" y="0"/>
            <a:ext cx="152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06 JANUARY2010</a:t>
            </a:r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9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30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52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3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4.xml" />
</Relationships>
</file>

<file path=ppt/slides/_rels/slide21.xml.rels>&#65279;<?xml version="1.0" encoding="UTF-8" standalone="yes"?>
<Relationships xmlns="http://schemas.openxmlformats.org/package/2006/relationships">
  <Relationship Id="rId8" Type="http://schemas.openxmlformats.org/officeDocument/2006/relationships/hyperlink" Target="mailto:CECOMLCMCESSC@kuwait.swa.army.mil" TargetMode="External" />
  <Relationship Id="rId13" Type="http://schemas.openxmlformats.org/officeDocument/2006/relationships/hyperlink" Target="mailto:Gene.Rains@us.army.mil" TargetMode="External" />
  <Relationship Id="rId3" Type="http://schemas.openxmlformats.org/officeDocument/2006/relationships/hyperlink" Target="mailto:thomas.j.hagyard@mail.us.army.mil" TargetMode="External" />
  <Relationship Id="rId7" Type="http://schemas.openxmlformats.org/officeDocument/2006/relationships/hyperlink" Target="mailto:Paul.J.Gregory@" TargetMode="External" />
  <Relationship Id="rId12" Type="http://schemas.openxmlformats.org/officeDocument/2006/relationships/hyperlink" Target="mailto:ickey@mmcs.army.mil" TargetMode="External" />
  <Relationship Id="rId16" Type="http://schemas.openxmlformats.org/officeDocument/2006/relationships/hyperlink" Target="mailto:William.Cameron@ManTech.com" TargetMode="External" />
  <Relationship Id="rId1" Type="http://schemas.openxmlformats.org/officeDocument/2006/relationships/slideLayout" Target="../slideLayouts/slideLayout85.xml" />
  <Relationship Id="rId6" Type="http://schemas.openxmlformats.org/officeDocument/2006/relationships/hyperlink" Target="mailto:illa.steele@mmcs.army.mil" TargetMode="External" />
  <Relationship Id="rId11" Type="http://schemas.openxmlformats.org/officeDocument/2006/relationships/hyperlink" Target="mailto:EvertonM@MMCS.army.mil" TargetMode="External" />
  <Relationship Id="rId5" Type="http://schemas.openxmlformats.org/officeDocument/2006/relationships/hyperlink" Target="mailto:Robert.Campbell3@us.army.mil" TargetMode="External" />
  <Relationship Id="rId15" Type="http://schemas.openxmlformats.org/officeDocument/2006/relationships/hyperlink" Target="mailto:Larry.beckner@us.army.mil" TargetMode="External" />
  <Relationship Id="rId10" Type="http://schemas.openxmlformats.org/officeDocument/2006/relationships/hyperlink" Target="mailto:casimir.stryjewski@us.army.mil" TargetMode="External" />
  <Relationship Id="rId4" Type="http://schemas.openxmlformats.org/officeDocument/2006/relationships/hyperlink" Target="mailto:fred.a.tremaine@kuwait.swa.army.mil" TargetMode="External" />
  <Relationship Id="rId9" Type="http://schemas.openxmlformats.org/officeDocument/2006/relationships/hyperlink" Target="mailto:Randy.caswell@us.army.mil" TargetMode="External" />
  <Relationship Id="rId14" Type="http://schemas.openxmlformats.org/officeDocument/2006/relationships/hyperlink" Target="mailto:CECOM-ESSC@MMCS.army.mil" TargetMode="Externa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ext Box 2"/>
          <p:cNvSpPr txBox="1">
            <a:spLocks noChangeArrowheads="1"/>
          </p:cNvSpPr>
          <p:nvPr/>
        </p:nvSpPr>
        <p:spPr bwMode="auto">
          <a:xfrm>
            <a:off x="1152525" y="949325"/>
            <a:ext cx="7388225" cy="34131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CSC – Falls Church VA</a:t>
            </a:r>
          </a:p>
        </p:txBody>
      </p:sp>
      <p:sp>
        <p:nvSpPr>
          <p:cNvPr id="115714" name="Text Box 3"/>
          <p:cNvSpPr txBox="1">
            <a:spLocks noChangeArrowheads="1"/>
          </p:cNvSpPr>
          <p:nvPr/>
        </p:nvSpPr>
        <p:spPr bwMode="auto">
          <a:xfrm>
            <a:off x="5099050" y="2646363"/>
            <a:ext cx="4017963" cy="3524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Falls Church, VA</a:t>
            </a:r>
            <a:endParaRPr lang="en-US" sz="1200"/>
          </a:p>
        </p:txBody>
      </p:sp>
      <p:graphicFrame>
        <p:nvGraphicFramePr>
          <p:cNvPr id="25675" name="Group 75"/>
          <p:cNvGraphicFramePr>
            <a:graphicFrameLocks noGrp="1"/>
          </p:cNvGraphicFramePr>
          <p:nvPr/>
        </p:nvGraphicFramePr>
        <p:xfrm>
          <a:off x="5121275" y="3154363"/>
          <a:ext cx="4079875" cy="979487"/>
        </p:xfrm>
        <a:graphic>
          <a:graphicData uri="http://schemas.openxmlformats.org/drawingml/2006/table">
            <a:tbl>
              <a:tblPr/>
              <a:tblGrid>
                <a:gridCol w="193675"/>
                <a:gridCol w="679450"/>
                <a:gridCol w="628650"/>
                <a:gridCol w="339725"/>
                <a:gridCol w="2238375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Ferguson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Senior Program Manager – Executive Scientist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Heredia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Richelle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Intermediate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Knight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Regina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Najib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Dalia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 Assistant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Hock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Nguyen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Bang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Nguyen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Doan-Trang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Uzzle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Marcus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756" name="Text Box 51"/>
          <p:cNvSpPr txBox="1">
            <a:spLocks noChangeArrowheads="1"/>
          </p:cNvSpPr>
          <p:nvPr/>
        </p:nvSpPr>
        <p:spPr bwMode="auto">
          <a:xfrm>
            <a:off x="511175" y="2632075"/>
            <a:ext cx="3678238" cy="3587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Eatontown/Ft. Monmouth NJ (FSSD)</a:t>
            </a:r>
          </a:p>
        </p:txBody>
      </p:sp>
      <p:graphicFrame>
        <p:nvGraphicFramePr>
          <p:cNvPr id="115783" name="Group 71"/>
          <p:cNvGraphicFramePr>
            <a:graphicFrameLocks noGrp="1"/>
          </p:cNvGraphicFramePr>
          <p:nvPr/>
        </p:nvGraphicFramePr>
        <p:xfrm>
          <a:off x="273050" y="3171825"/>
          <a:ext cx="4506913" cy="254000"/>
        </p:xfrm>
        <a:graphic>
          <a:graphicData uri="http://schemas.openxmlformats.org/drawingml/2006/table">
            <a:tbl>
              <a:tblPr/>
              <a:tblGrid>
                <a:gridCol w="169863"/>
                <a:gridCol w="500062"/>
                <a:gridCol w="781050"/>
                <a:gridCol w="484188"/>
                <a:gridCol w="2571750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Feit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White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Journeyman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768" name="Text Box 80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15769" name="Text Box 81"/>
          <p:cNvSpPr txBox="1">
            <a:spLocks noChangeArrowheads="1"/>
          </p:cNvSpPr>
          <p:nvPr/>
        </p:nvSpPr>
        <p:spPr bwMode="auto">
          <a:xfrm>
            <a:off x="4778375" y="4518025"/>
            <a:ext cx="3694113" cy="2714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Incoming Personnel</a:t>
            </a:r>
          </a:p>
        </p:txBody>
      </p:sp>
      <p:sp>
        <p:nvSpPr>
          <p:cNvPr id="115770" name="Text Box 82"/>
          <p:cNvSpPr txBox="1">
            <a:spLocks noChangeAspect="1" noChangeArrowheads="1"/>
          </p:cNvSpPr>
          <p:nvPr/>
        </p:nvSpPr>
        <p:spPr bwMode="auto">
          <a:xfrm>
            <a:off x="3463925" y="1706563"/>
            <a:ext cx="3033713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900" u="sng"/>
              <a:t>Michael Barclay</a:t>
            </a:r>
          </a:p>
          <a:p>
            <a:pPr algn="ctr" defTabSz="1044575"/>
            <a:r>
              <a:rPr lang="en-US" sz="900"/>
              <a:t>(AM) Program Manager – Senior Lead</a:t>
            </a:r>
          </a:p>
        </p:txBody>
      </p:sp>
      <p:graphicFrame>
        <p:nvGraphicFramePr>
          <p:cNvPr id="115793" name="Group 81"/>
          <p:cNvGraphicFramePr>
            <a:graphicFrameLocks noGrp="1"/>
          </p:cNvGraphicFramePr>
          <p:nvPr/>
        </p:nvGraphicFramePr>
        <p:xfrm>
          <a:off x="4946650" y="4902200"/>
          <a:ext cx="4746625" cy="366713"/>
        </p:xfrm>
        <a:graphic>
          <a:graphicData uri="http://schemas.openxmlformats.org/drawingml/2006/table">
            <a:tbl>
              <a:tblPr/>
              <a:tblGrid>
                <a:gridCol w="179388"/>
                <a:gridCol w="525462"/>
                <a:gridCol w="438150"/>
                <a:gridCol w="557213"/>
                <a:gridCol w="3046412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Branard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Dawn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4PAIM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TOBY (Ft. Lewis 18 Jan 10)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Matson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Erik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4LSL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(Ft Hood 25 Jan 10)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Peterson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4ELTS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Senior Lead (Ft Hood 1 Feb 10)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ext Box 2"/>
          <p:cNvSpPr txBox="1">
            <a:spLocks noChangeArrowheads="1"/>
          </p:cNvSpPr>
          <p:nvPr/>
        </p:nvSpPr>
        <p:spPr bwMode="auto">
          <a:xfrm>
            <a:off x="2005013" y="909638"/>
            <a:ext cx="5975350" cy="458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/>
              <a:t>RESET Operations</a:t>
            </a:r>
          </a:p>
        </p:txBody>
      </p:sp>
      <p:graphicFrame>
        <p:nvGraphicFramePr>
          <p:cNvPr id="37057" name="Group 193"/>
          <p:cNvGraphicFramePr>
            <a:graphicFrameLocks noGrp="1"/>
          </p:cNvGraphicFramePr>
          <p:nvPr/>
        </p:nvGraphicFramePr>
        <p:xfrm>
          <a:off x="230188" y="2921000"/>
          <a:ext cx="4618037" cy="2595563"/>
        </p:xfrm>
        <a:graphic>
          <a:graphicData uri="http://schemas.openxmlformats.org/drawingml/2006/table">
            <a:tbl>
              <a:tblPr/>
              <a:tblGrid>
                <a:gridCol w="182562"/>
                <a:gridCol w="700088"/>
                <a:gridCol w="536575"/>
                <a:gridCol w="396875"/>
                <a:gridCol w="2801937"/>
              </a:tblGrid>
              <a:tr h="1524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Delgado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Marcos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Dickens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Christopher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Freeman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Rodrick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Hamer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Jackson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Kemper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Elisha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Medford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Monroe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Journeyman (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CSC)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Neptune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Ankia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Russell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Eraka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Scott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Shores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Smiley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Bridget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Teasley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Otto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Jacquan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Gassie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141" name="Text Box 100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30142" name="Text Box 101"/>
          <p:cNvSpPr txBox="1">
            <a:spLocks noChangeArrowheads="1"/>
          </p:cNvSpPr>
          <p:nvPr/>
        </p:nvSpPr>
        <p:spPr bwMode="auto">
          <a:xfrm>
            <a:off x="1349375" y="2579688"/>
            <a:ext cx="2532063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900" u="sng"/>
              <a:t>Jose Wong</a:t>
            </a:r>
          </a:p>
          <a:p>
            <a:pPr algn="ctr" defTabSz="987425"/>
            <a:r>
              <a:rPr lang="en-US" sz="900"/>
              <a:t>Prop. Management Spec.-Journeyman</a:t>
            </a:r>
          </a:p>
        </p:txBody>
      </p:sp>
      <p:sp>
        <p:nvSpPr>
          <p:cNvPr id="130143" name="Text Box 102"/>
          <p:cNvSpPr txBox="1">
            <a:spLocks noChangeArrowheads="1"/>
          </p:cNvSpPr>
          <p:nvPr/>
        </p:nvSpPr>
        <p:spPr bwMode="auto">
          <a:xfrm>
            <a:off x="3554413" y="2089150"/>
            <a:ext cx="3186112" cy="2889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RESET</a:t>
            </a:r>
            <a:r>
              <a:rPr lang="en-US" sz="1200" b="0"/>
              <a:t> </a:t>
            </a:r>
            <a:r>
              <a:rPr lang="en-US" sz="1200"/>
              <a:t>LOGISTICS /Production Control</a:t>
            </a:r>
          </a:p>
        </p:txBody>
      </p:sp>
      <p:sp>
        <p:nvSpPr>
          <p:cNvPr id="130144" name="Text Box 103"/>
          <p:cNvSpPr txBox="1">
            <a:spLocks noChangeArrowheads="1"/>
          </p:cNvSpPr>
          <p:nvPr/>
        </p:nvSpPr>
        <p:spPr bwMode="auto">
          <a:xfrm>
            <a:off x="5165725" y="2687638"/>
            <a:ext cx="3679825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Hood – FSSD GTL Support</a:t>
            </a:r>
          </a:p>
        </p:txBody>
      </p:sp>
      <p:graphicFrame>
        <p:nvGraphicFramePr>
          <p:cNvPr id="130234" name="Group 186"/>
          <p:cNvGraphicFramePr>
            <a:graphicFrameLocks noGrp="1"/>
          </p:cNvGraphicFramePr>
          <p:nvPr/>
        </p:nvGraphicFramePr>
        <p:xfrm>
          <a:off x="5324475" y="3132138"/>
          <a:ext cx="3935413" cy="696912"/>
        </p:xfrm>
        <a:graphic>
          <a:graphicData uri="http://schemas.openxmlformats.org/drawingml/2006/table">
            <a:tbl>
              <a:tblPr/>
              <a:tblGrid>
                <a:gridCol w="153988"/>
                <a:gridCol w="471487"/>
                <a:gridCol w="425450"/>
                <a:gridCol w="358775"/>
                <a:gridCol w="2525713"/>
              </a:tblGrid>
              <a:tr h="1349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Campbell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Logistician/Senior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(CSC)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Evans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Virginia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Hutka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Brigitte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Selby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Elizabeth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Tania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171" name="Text Box 147"/>
          <p:cNvSpPr txBox="1">
            <a:spLocks noChangeArrowheads="1"/>
          </p:cNvSpPr>
          <p:nvPr/>
        </p:nvSpPr>
        <p:spPr bwMode="auto">
          <a:xfrm>
            <a:off x="3567113" y="1565275"/>
            <a:ext cx="3046412" cy="330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Property Management Specialist - Journeyman</a:t>
            </a:r>
          </a:p>
          <a:p>
            <a:pPr algn="ctr" defTabSz="987425"/>
            <a:endParaRPr lang="en-US" sz="900" u="sng"/>
          </a:p>
        </p:txBody>
      </p:sp>
      <p:sp>
        <p:nvSpPr>
          <p:cNvPr id="130172" name="Text Box 148"/>
          <p:cNvSpPr txBox="1">
            <a:spLocks noChangeArrowheads="1"/>
          </p:cNvSpPr>
          <p:nvPr/>
        </p:nvSpPr>
        <p:spPr bwMode="auto">
          <a:xfrm>
            <a:off x="5086350" y="4479925"/>
            <a:ext cx="3736975" cy="4191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Bliss, TX</a:t>
            </a:r>
          </a:p>
          <a:p>
            <a:pPr algn="ctr" defTabSz="987425"/>
            <a:r>
              <a:rPr lang="en-US" sz="1200"/>
              <a:t>C4ISR RSC SUPPORT (Detachment)</a:t>
            </a:r>
          </a:p>
        </p:txBody>
      </p:sp>
      <p:graphicFrame>
        <p:nvGraphicFramePr>
          <p:cNvPr id="37060" name="Group 196"/>
          <p:cNvGraphicFramePr>
            <a:graphicFrameLocks noGrp="1"/>
          </p:cNvGraphicFramePr>
          <p:nvPr/>
        </p:nvGraphicFramePr>
        <p:xfrm>
          <a:off x="4884738" y="5283200"/>
          <a:ext cx="4494212" cy="784225"/>
        </p:xfrm>
        <a:graphic>
          <a:graphicData uri="http://schemas.openxmlformats.org/drawingml/2006/table">
            <a:tbl>
              <a:tblPr/>
              <a:tblGrid>
                <a:gridCol w="231775"/>
                <a:gridCol w="587375"/>
                <a:gridCol w="596900"/>
                <a:gridCol w="442912"/>
                <a:gridCol w="2635250"/>
              </a:tblGrid>
              <a:tr h="15240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Brooks Jr.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George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Hodges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Tonja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Munoz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Ortiz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Roushelle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Floyd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204" name="Text Box 186"/>
          <p:cNvSpPr txBox="1">
            <a:spLocks noChangeArrowheads="1"/>
          </p:cNvSpPr>
          <p:nvPr/>
        </p:nvSpPr>
        <p:spPr bwMode="auto">
          <a:xfrm>
            <a:off x="401638" y="5843588"/>
            <a:ext cx="3695700" cy="2698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Ft. Riley, KS</a:t>
            </a:r>
          </a:p>
        </p:txBody>
      </p:sp>
      <p:graphicFrame>
        <p:nvGraphicFramePr>
          <p:cNvPr id="37061" name="Group 197"/>
          <p:cNvGraphicFramePr>
            <a:graphicFrameLocks noGrp="1"/>
          </p:cNvGraphicFramePr>
          <p:nvPr/>
        </p:nvGraphicFramePr>
        <p:xfrm>
          <a:off x="138113" y="6305550"/>
          <a:ext cx="4552950" cy="249238"/>
        </p:xfrm>
        <a:graphic>
          <a:graphicData uri="http://schemas.openxmlformats.org/drawingml/2006/table">
            <a:tbl>
              <a:tblPr/>
              <a:tblGrid>
                <a:gridCol w="169862"/>
                <a:gridCol w="547688"/>
                <a:gridCol w="777875"/>
                <a:gridCol w="484187"/>
                <a:gridCol w="2573338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Huntington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Pollock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216" name="Text Box 210"/>
          <p:cNvSpPr txBox="1">
            <a:spLocks noChangeArrowheads="1"/>
          </p:cNvSpPr>
          <p:nvPr/>
        </p:nvSpPr>
        <p:spPr bwMode="auto">
          <a:xfrm>
            <a:off x="4826000" y="6437313"/>
            <a:ext cx="3694113" cy="2698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Ft. Sill, OK</a:t>
            </a:r>
          </a:p>
        </p:txBody>
      </p:sp>
      <p:graphicFrame>
        <p:nvGraphicFramePr>
          <p:cNvPr id="37062" name="Group 198"/>
          <p:cNvGraphicFramePr>
            <a:graphicFrameLocks noGrp="1"/>
          </p:cNvGraphicFramePr>
          <p:nvPr/>
        </p:nvGraphicFramePr>
        <p:xfrm>
          <a:off x="4264025" y="6888163"/>
          <a:ext cx="4410075" cy="247650"/>
        </p:xfrm>
        <a:graphic>
          <a:graphicData uri="http://schemas.openxmlformats.org/drawingml/2006/table">
            <a:tbl>
              <a:tblPr/>
              <a:tblGrid>
                <a:gridCol w="163513"/>
                <a:gridCol w="546100"/>
                <a:gridCol w="747712"/>
                <a:gridCol w="465138"/>
                <a:gridCol w="2487612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Allison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Thomas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(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Parsons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Bobby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58"/>
          <p:cNvSpPr txBox="1">
            <a:spLocks noChangeArrowheads="1"/>
          </p:cNvSpPr>
          <p:nvPr/>
        </p:nvSpPr>
        <p:spPr bwMode="auto">
          <a:xfrm>
            <a:off x="2540000" y="190500"/>
            <a:ext cx="465455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/>
              <a:t>Updated: 5/19/2009</a:t>
            </a:r>
          </a:p>
        </p:txBody>
      </p:sp>
      <p:sp>
        <p:nvSpPr>
          <p:cNvPr id="131074" name="Text Box 169"/>
          <p:cNvSpPr txBox="1">
            <a:spLocks noChangeArrowheads="1"/>
          </p:cNvSpPr>
          <p:nvPr/>
        </p:nvSpPr>
        <p:spPr bwMode="auto">
          <a:xfrm>
            <a:off x="4875213" y="2068513"/>
            <a:ext cx="0" cy="18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87425"/>
            <a:endParaRPr lang="en-US" sz="1200" b="0"/>
          </a:p>
        </p:txBody>
      </p:sp>
      <p:graphicFrame>
        <p:nvGraphicFramePr>
          <p:cNvPr id="38060" name="Group 172"/>
          <p:cNvGraphicFramePr>
            <a:graphicFrameLocks noGrp="1"/>
          </p:cNvGraphicFramePr>
          <p:nvPr/>
        </p:nvGraphicFramePr>
        <p:xfrm>
          <a:off x="4567238" y="5049838"/>
          <a:ext cx="4732337" cy="1185862"/>
        </p:xfrm>
        <a:graphic>
          <a:graphicData uri="http://schemas.openxmlformats.org/drawingml/2006/table">
            <a:tbl>
              <a:tblPr/>
              <a:tblGrid>
                <a:gridCol w="279400"/>
                <a:gridCol w="825500"/>
                <a:gridCol w="744537"/>
                <a:gridCol w="496888"/>
                <a:gridCol w="2386012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Abshire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Senior Lead      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Hoang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Thanh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-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Huston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Douglas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McCleary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Douglas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Padilla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Sample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220" name="Group 148"/>
          <p:cNvGraphicFramePr>
            <a:graphicFrameLocks noGrp="1"/>
          </p:cNvGraphicFramePr>
          <p:nvPr/>
        </p:nvGraphicFramePr>
        <p:xfrm>
          <a:off x="187325" y="4306888"/>
          <a:ext cx="4149725" cy="1855787"/>
        </p:xfrm>
        <a:graphic>
          <a:graphicData uri="http://schemas.openxmlformats.org/drawingml/2006/table">
            <a:tbl>
              <a:tblPr/>
              <a:tblGrid>
                <a:gridCol w="252413"/>
                <a:gridCol w="811212"/>
                <a:gridCol w="449263"/>
                <a:gridCol w="409575"/>
                <a:gridCol w="2227262"/>
              </a:tblGrid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Carlos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4NYCE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Clark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Diana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Corby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Dietrich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Zachary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3ELTI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Electronic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Hernandez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Miguel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Morales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Rivera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Rodrigo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4ELTI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Intermediate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Rogers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Ryan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Slagle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42" name="Text Box 1068"/>
          <p:cNvSpPr txBox="1">
            <a:spLocks noChangeAspect="1" noChangeArrowheads="1"/>
          </p:cNvSpPr>
          <p:nvPr/>
        </p:nvSpPr>
        <p:spPr bwMode="auto">
          <a:xfrm>
            <a:off x="3502025" y="1354138"/>
            <a:ext cx="2752725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sz="1000" u="sng"/>
              <a:t>Andrew Howard</a:t>
            </a:r>
          </a:p>
          <a:p>
            <a:pPr algn="ctr" defTabSz="987425"/>
            <a:r>
              <a:rPr lang="en-US" sz="1000"/>
              <a:t>(EM) Electronic Technician – Senior Lead</a:t>
            </a:r>
          </a:p>
        </p:txBody>
      </p:sp>
      <p:sp>
        <p:nvSpPr>
          <p:cNvPr id="131143" name="Text Box 1069"/>
          <p:cNvSpPr txBox="1">
            <a:spLocks noChangeArrowheads="1"/>
          </p:cNvSpPr>
          <p:nvPr/>
        </p:nvSpPr>
        <p:spPr bwMode="auto">
          <a:xfrm>
            <a:off x="2354263" y="766763"/>
            <a:ext cx="5035550" cy="4175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Fort Carson, CO</a:t>
            </a:r>
          </a:p>
          <a:p>
            <a:pPr algn="ctr" defTabSz="987425"/>
            <a:r>
              <a:rPr lang="en-US" sz="1200" b="0"/>
              <a:t> </a:t>
            </a:r>
            <a:r>
              <a:rPr lang="en-US" sz="1200"/>
              <a:t>C4ISR RSC SUPPORT</a:t>
            </a:r>
            <a:endParaRPr lang="en-US" sz="1200" b="0"/>
          </a:p>
        </p:txBody>
      </p:sp>
      <p:sp>
        <p:nvSpPr>
          <p:cNvPr id="131144" name="Text Box 1071"/>
          <p:cNvSpPr txBox="1">
            <a:spLocks noChangeArrowheads="1"/>
          </p:cNvSpPr>
          <p:nvPr/>
        </p:nvSpPr>
        <p:spPr bwMode="auto">
          <a:xfrm>
            <a:off x="692150" y="2051050"/>
            <a:ext cx="2881313" cy="3127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Quality Assurance</a:t>
            </a:r>
            <a:endParaRPr lang="en-US" sz="1200" u="sng"/>
          </a:p>
        </p:txBody>
      </p:sp>
      <p:graphicFrame>
        <p:nvGraphicFramePr>
          <p:cNvPr id="38059" name="Group 171"/>
          <p:cNvGraphicFramePr>
            <a:graphicFrameLocks noGrp="1"/>
          </p:cNvGraphicFramePr>
          <p:nvPr/>
        </p:nvGraphicFramePr>
        <p:xfrm>
          <a:off x="115888" y="2608263"/>
          <a:ext cx="3875087" cy="427037"/>
        </p:xfrm>
        <a:graphic>
          <a:graphicData uri="http://schemas.openxmlformats.org/drawingml/2006/table">
            <a:tbl>
              <a:tblPr/>
              <a:tblGrid>
                <a:gridCol w="182562"/>
                <a:gridCol w="614363"/>
                <a:gridCol w="568325"/>
                <a:gridCol w="274637"/>
                <a:gridCol w="2235200"/>
              </a:tblGrid>
              <a:tr h="214313">
                <a:tc>
                  <a:txBody>
                    <a:bodyPr/>
                    <a:lstStyle/>
                    <a:p>
                      <a:pPr marL="352425" marR="0" lvl="0" indent="-352425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Michaelsen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Jennifer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352425" marR="0" lvl="0" indent="-352425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Webster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Gregory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56" name="Text Box 1175"/>
          <p:cNvSpPr txBox="1">
            <a:spLocks noChangeAspect="1" noChangeArrowheads="1"/>
          </p:cNvSpPr>
          <p:nvPr/>
        </p:nvSpPr>
        <p:spPr bwMode="auto">
          <a:xfrm>
            <a:off x="5157788" y="2028825"/>
            <a:ext cx="3149600" cy="3127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Logistics / Production Control</a:t>
            </a:r>
          </a:p>
        </p:txBody>
      </p:sp>
      <p:sp>
        <p:nvSpPr>
          <p:cNvPr id="131157" name="Text Box 1226"/>
          <p:cNvSpPr txBox="1">
            <a:spLocks noChangeArrowheads="1"/>
          </p:cNvSpPr>
          <p:nvPr/>
        </p:nvSpPr>
        <p:spPr bwMode="auto">
          <a:xfrm>
            <a:off x="5164138" y="4479925"/>
            <a:ext cx="3265487" cy="3317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Electronic / IEW Shop</a:t>
            </a:r>
            <a:endParaRPr lang="en-US" sz="1200" u="sng"/>
          </a:p>
        </p:txBody>
      </p:sp>
      <p:sp>
        <p:nvSpPr>
          <p:cNvPr id="131158" name="Text Box 1228"/>
          <p:cNvSpPr txBox="1">
            <a:spLocks noChangeArrowheads="1"/>
          </p:cNvSpPr>
          <p:nvPr/>
        </p:nvSpPr>
        <p:spPr bwMode="auto">
          <a:xfrm>
            <a:off x="384175" y="3698875"/>
            <a:ext cx="3267075" cy="3317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 u="sng"/>
              <a:t>Communications Shop</a:t>
            </a:r>
          </a:p>
        </p:txBody>
      </p:sp>
      <p:graphicFrame>
        <p:nvGraphicFramePr>
          <p:cNvPr id="38061" name="Group 173"/>
          <p:cNvGraphicFramePr>
            <a:graphicFrameLocks noGrp="1"/>
          </p:cNvGraphicFramePr>
          <p:nvPr/>
        </p:nvGraphicFramePr>
        <p:xfrm>
          <a:off x="4375150" y="2589213"/>
          <a:ext cx="5048250" cy="1533525"/>
        </p:xfrm>
        <a:graphic>
          <a:graphicData uri="http://schemas.openxmlformats.org/drawingml/2006/table">
            <a:tbl>
              <a:tblPr/>
              <a:tblGrid>
                <a:gridCol w="298450"/>
                <a:gridCol w="881063"/>
                <a:gridCol w="792162"/>
                <a:gridCol w="533400"/>
                <a:gridCol w="2543175"/>
              </a:tblGrid>
              <a:tr h="161925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Ayala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Iraida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Betsayda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Melanie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(Admin)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Carranza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Anthony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(ADECCO)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Dupont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Golden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Courtney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Greiser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Technician- Senior Lead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Ruggieri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Ashley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ext Box 2"/>
          <p:cNvSpPr txBox="1">
            <a:spLocks noChangeAspect="1" noChangeArrowheads="1"/>
          </p:cNvSpPr>
          <p:nvPr/>
        </p:nvSpPr>
        <p:spPr bwMode="auto">
          <a:xfrm>
            <a:off x="3187700" y="1531938"/>
            <a:ext cx="33178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Everett White</a:t>
            </a:r>
          </a:p>
          <a:p>
            <a:pPr algn="ctr" defTabSz="987425"/>
            <a:r>
              <a:rPr lang="en-US" sz="900"/>
              <a:t>(DY) Management Specialist - Sr. Lead </a:t>
            </a:r>
          </a:p>
        </p:txBody>
      </p:sp>
      <p:sp>
        <p:nvSpPr>
          <p:cNvPr id="132098" name="Text Box 3"/>
          <p:cNvSpPr txBox="1">
            <a:spLocks noChangeArrowheads="1"/>
          </p:cNvSpPr>
          <p:nvPr/>
        </p:nvSpPr>
        <p:spPr bwMode="auto">
          <a:xfrm>
            <a:off x="3565525" y="1060450"/>
            <a:ext cx="2562225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Lewis, WA</a:t>
            </a:r>
            <a:r>
              <a:rPr lang="en-US" sz="1200" b="0"/>
              <a:t> </a:t>
            </a:r>
          </a:p>
        </p:txBody>
      </p:sp>
      <p:graphicFrame>
        <p:nvGraphicFramePr>
          <p:cNvPr id="46222" name="Group 142"/>
          <p:cNvGraphicFramePr>
            <a:graphicFrameLocks noGrp="1"/>
          </p:cNvGraphicFramePr>
          <p:nvPr/>
        </p:nvGraphicFramePr>
        <p:xfrm>
          <a:off x="500063" y="2736850"/>
          <a:ext cx="5443537" cy="4595813"/>
        </p:xfrm>
        <a:graphic>
          <a:graphicData uri="http://schemas.openxmlformats.org/drawingml/2006/table">
            <a:tbl>
              <a:tblPr/>
              <a:tblGrid>
                <a:gridCol w="274637"/>
                <a:gridCol w="860425"/>
                <a:gridCol w="860425"/>
                <a:gridCol w="485775"/>
                <a:gridCol w="2962275"/>
              </a:tblGrid>
              <a:tr h="1603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Baldwin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Jerome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Bechtold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Blom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Christina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Buchanan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Dillemuth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Kristian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Donaldson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Scott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Genack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Greasle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Mijares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Vincente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Mondoy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Oberg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Intermediate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Coleman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Patterson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Stevenson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Stripling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Joseph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Tarsia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Michael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Wheeler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Leslie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2215" name="Text Box 132"/>
          <p:cNvSpPr txBox="1">
            <a:spLocks noChangeArrowheads="1"/>
          </p:cNvSpPr>
          <p:nvPr/>
        </p:nvSpPr>
        <p:spPr bwMode="auto">
          <a:xfrm>
            <a:off x="903288" y="2266950"/>
            <a:ext cx="25622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Operations</a:t>
            </a:r>
          </a:p>
        </p:txBody>
      </p:sp>
      <p:sp>
        <p:nvSpPr>
          <p:cNvPr id="132216" name="Text Box 133"/>
          <p:cNvSpPr txBox="1">
            <a:spLocks noChangeArrowheads="1"/>
          </p:cNvSpPr>
          <p:nvPr/>
        </p:nvSpPr>
        <p:spPr bwMode="auto">
          <a:xfrm>
            <a:off x="5846763" y="2236788"/>
            <a:ext cx="2560637" cy="2428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Hawaii Forward Support</a:t>
            </a:r>
          </a:p>
        </p:txBody>
      </p:sp>
      <p:graphicFrame>
        <p:nvGraphicFramePr>
          <p:cNvPr id="39058" name="Group 146"/>
          <p:cNvGraphicFramePr>
            <a:graphicFrameLocks noGrp="1"/>
          </p:cNvGraphicFramePr>
          <p:nvPr/>
        </p:nvGraphicFramePr>
        <p:xfrm>
          <a:off x="5724525" y="2700338"/>
          <a:ext cx="3544888" cy="227012"/>
        </p:xfrm>
        <a:graphic>
          <a:graphicData uri="http://schemas.openxmlformats.org/drawingml/2006/table">
            <a:tbl>
              <a:tblPr/>
              <a:tblGrid>
                <a:gridCol w="192088"/>
                <a:gridCol w="500062"/>
                <a:gridCol w="542925"/>
                <a:gridCol w="287338"/>
                <a:gridCol w="2022475"/>
              </a:tblGrid>
              <a:tr h="2270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Knodt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2223" name="Text Box 152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32224" name="Text Box 153"/>
          <p:cNvSpPr txBox="1">
            <a:spLocks noChangeArrowheads="1"/>
          </p:cNvSpPr>
          <p:nvPr/>
        </p:nvSpPr>
        <p:spPr bwMode="auto">
          <a:xfrm>
            <a:off x="5881688" y="3225800"/>
            <a:ext cx="25622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ESSC Support</a:t>
            </a:r>
          </a:p>
        </p:txBody>
      </p:sp>
      <p:graphicFrame>
        <p:nvGraphicFramePr>
          <p:cNvPr id="46216" name="Group 136"/>
          <p:cNvGraphicFramePr>
            <a:graphicFrameLocks noGrp="1"/>
          </p:cNvGraphicFramePr>
          <p:nvPr/>
        </p:nvGraphicFramePr>
        <p:xfrm>
          <a:off x="5686425" y="3708400"/>
          <a:ext cx="3586163" cy="192088"/>
        </p:xfrm>
        <a:graphic>
          <a:graphicData uri="http://schemas.openxmlformats.org/drawingml/2006/table">
            <a:tbl>
              <a:tblPr/>
              <a:tblGrid>
                <a:gridCol w="192088"/>
                <a:gridCol w="571500"/>
                <a:gridCol w="381000"/>
                <a:gridCol w="295275"/>
                <a:gridCol w="2146300"/>
              </a:tblGrid>
              <a:tr h="1920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Leidel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Holly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ext Box 2"/>
          <p:cNvSpPr txBox="1">
            <a:spLocks noChangeAspect="1" noChangeArrowheads="1"/>
          </p:cNvSpPr>
          <p:nvPr/>
        </p:nvSpPr>
        <p:spPr bwMode="auto">
          <a:xfrm>
            <a:off x="2960688" y="1541463"/>
            <a:ext cx="38004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David Young</a:t>
            </a:r>
          </a:p>
          <a:p>
            <a:pPr algn="ctr" defTabSz="987425"/>
            <a:r>
              <a:rPr lang="en-US" sz="900"/>
              <a:t>(DE) Project Leader - TESA </a:t>
            </a:r>
            <a:endParaRPr lang="en-US" sz="800"/>
          </a:p>
        </p:txBody>
      </p:sp>
      <p:sp>
        <p:nvSpPr>
          <p:cNvPr id="133122" name="Text Box 3"/>
          <p:cNvSpPr txBox="1">
            <a:spLocks noChangeArrowheads="1"/>
          </p:cNvSpPr>
          <p:nvPr/>
        </p:nvSpPr>
        <p:spPr bwMode="auto">
          <a:xfrm>
            <a:off x="2917825" y="915988"/>
            <a:ext cx="3857625" cy="3730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Europe</a:t>
            </a:r>
            <a:endParaRPr lang="en-US" sz="1200" b="0"/>
          </a:p>
        </p:txBody>
      </p:sp>
      <p:sp>
        <p:nvSpPr>
          <p:cNvPr id="133123" name="Text Box 4"/>
          <p:cNvSpPr txBox="1">
            <a:spLocks noChangeArrowheads="1"/>
          </p:cNvSpPr>
          <p:nvPr/>
        </p:nvSpPr>
        <p:spPr bwMode="auto">
          <a:xfrm>
            <a:off x="403225" y="2095500"/>
            <a:ext cx="4087813" cy="2555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Base Operations – Friedrichsfeld Germany</a:t>
            </a:r>
          </a:p>
        </p:txBody>
      </p:sp>
      <p:sp>
        <p:nvSpPr>
          <p:cNvPr id="133124" name="Text Box 5"/>
          <p:cNvSpPr txBox="1">
            <a:spLocks noChangeArrowheads="1"/>
          </p:cNvSpPr>
          <p:nvPr/>
        </p:nvSpPr>
        <p:spPr bwMode="auto">
          <a:xfrm>
            <a:off x="773113" y="6683375"/>
            <a:ext cx="2560637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Vicenza, Italy</a:t>
            </a:r>
          </a:p>
        </p:txBody>
      </p:sp>
      <p:sp>
        <p:nvSpPr>
          <p:cNvPr id="133125" name="Text Box 6"/>
          <p:cNvSpPr txBox="1">
            <a:spLocks noChangeArrowheads="1"/>
          </p:cNvSpPr>
          <p:nvPr/>
        </p:nvSpPr>
        <p:spPr bwMode="auto">
          <a:xfrm>
            <a:off x="5730875" y="2089150"/>
            <a:ext cx="32988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Kosovo, Camp Bondsteel</a:t>
            </a:r>
          </a:p>
        </p:txBody>
      </p:sp>
      <p:graphicFrame>
        <p:nvGraphicFramePr>
          <p:cNvPr id="40168" name="Group 232"/>
          <p:cNvGraphicFramePr>
            <a:graphicFrameLocks noGrp="1"/>
          </p:cNvGraphicFramePr>
          <p:nvPr/>
        </p:nvGraphicFramePr>
        <p:xfrm>
          <a:off x="323850" y="2422525"/>
          <a:ext cx="4751388" cy="3683000"/>
        </p:xfrm>
        <a:graphic>
          <a:graphicData uri="http://schemas.openxmlformats.org/drawingml/2006/table">
            <a:tbl>
              <a:tblPr/>
              <a:tblGrid>
                <a:gridCol w="161925"/>
                <a:gridCol w="725488"/>
                <a:gridCol w="633412"/>
                <a:gridCol w="309563"/>
                <a:gridCol w="38100"/>
                <a:gridCol w="288290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Ahlstrom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Engineering Analyst B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Amatucci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Bargamento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Batiste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Bruce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B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Bochman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Kevin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Boren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Systems Operations Analyst C4I Systems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Bridges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Reginald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A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Daniel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ADP Systems Analyst – Senior Lead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Collins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Cutright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Donald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B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(B)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Edmondson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Fisher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Ganzer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Colleen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Paul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ADP Systems Analyst – Senior Lead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Hohenecker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Lambert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 Control Manager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Leftwich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B 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B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Dexter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Rodinger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Schellin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Stephen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- Senior Lead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Richard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(B) –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Taylor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Systems Operations Analyst C4I Systems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Thomas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Senior/Lead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Angelika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Leader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69" name="Group 233"/>
          <p:cNvGraphicFramePr>
            <a:graphicFrameLocks noGrp="1"/>
          </p:cNvGraphicFramePr>
          <p:nvPr/>
        </p:nvGraphicFramePr>
        <p:xfrm>
          <a:off x="228600" y="7010400"/>
          <a:ext cx="4589463" cy="257175"/>
        </p:xfrm>
        <a:graphic>
          <a:graphicData uri="http://schemas.openxmlformats.org/drawingml/2006/table">
            <a:tbl>
              <a:tblPr/>
              <a:tblGrid>
                <a:gridCol w="180975"/>
                <a:gridCol w="682625"/>
                <a:gridCol w="684213"/>
                <a:gridCol w="260350"/>
                <a:gridCol w="2781300"/>
              </a:tblGrid>
              <a:tr h="130175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Cole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DF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Rader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Jonathon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DB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- Senior Lead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70" name="Group 234"/>
          <p:cNvGraphicFramePr>
            <a:graphicFrameLocks noGrp="1"/>
          </p:cNvGraphicFramePr>
          <p:nvPr/>
        </p:nvGraphicFramePr>
        <p:xfrm>
          <a:off x="5248275" y="7072313"/>
          <a:ext cx="3895725" cy="198437"/>
        </p:xfrm>
        <a:graphic>
          <a:graphicData uri="http://schemas.openxmlformats.org/drawingml/2006/table">
            <a:tbl>
              <a:tblPr/>
              <a:tblGrid>
                <a:gridCol w="150813"/>
                <a:gridCol w="677862"/>
                <a:gridCol w="587375"/>
                <a:gridCol w="393700"/>
                <a:gridCol w="2085975"/>
              </a:tblGrid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Abbott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Wilfred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DF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 - Senior Lead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289" name="Text Box 216"/>
          <p:cNvSpPr txBox="1">
            <a:spLocks noChangeArrowheads="1"/>
          </p:cNvSpPr>
          <p:nvPr/>
        </p:nvSpPr>
        <p:spPr bwMode="auto">
          <a:xfrm>
            <a:off x="5692775" y="6443663"/>
            <a:ext cx="327977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Pisa / Tirrenia, Italy</a:t>
            </a:r>
          </a:p>
        </p:txBody>
      </p:sp>
      <p:graphicFrame>
        <p:nvGraphicFramePr>
          <p:cNvPr id="40171" name="Group 235"/>
          <p:cNvGraphicFramePr>
            <a:graphicFrameLocks noGrp="1"/>
          </p:cNvGraphicFramePr>
          <p:nvPr/>
        </p:nvGraphicFramePr>
        <p:xfrm>
          <a:off x="5243513" y="4660900"/>
          <a:ext cx="3986212" cy="257175"/>
        </p:xfrm>
        <a:graphic>
          <a:graphicData uri="http://schemas.openxmlformats.org/drawingml/2006/table">
            <a:tbl>
              <a:tblPr/>
              <a:tblGrid>
                <a:gridCol w="188912"/>
                <a:gridCol w="623888"/>
                <a:gridCol w="627062"/>
                <a:gridCol w="287338"/>
                <a:gridCol w="2259012"/>
              </a:tblGrid>
              <a:tr h="1349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Brezinski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Raymond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Senior/Lead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Thorne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Raymond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- Senior Lead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01" name="Text Box 234"/>
          <p:cNvSpPr txBox="1">
            <a:spLocks noChangeArrowheads="1"/>
          </p:cNvSpPr>
          <p:nvPr/>
        </p:nvSpPr>
        <p:spPr bwMode="auto">
          <a:xfrm>
            <a:off x="5632450" y="4229100"/>
            <a:ext cx="3297238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Seckenheim, Germany</a:t>
            </a:r>
          </a:p>
        </p:txBody>
      </p:sp>
      <p:sp>
        <p:nvSpPr>
          <p:cNvPr id="133302" name="Text Box 235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graphicFrame>
        <p:nvGraphicFramePr>
          <p:cNvPr id="40172" name="Group 236"/>
          <p:cNvGraphicFramePr>
            <a:graphicFrameLocks noGrp="1"/>
          </p:cNvGraphicFramePr>
          <p:nvPr/>
        </p:nvGraphicFramePr>
        <p:xfrm>
          <a:off x="5437188" y="2401888"/>
          <a:ext cx="4256087" cy="406400"/>
        </p:xfrm>
        <a:graphic>
          <a:graphicData uri="http://schemas.openxmlformats.org/drawingml/2006/table">
            <a:tbl>
              <a:tblPr/>
              <a:tblGrid>
                <a:gridCol w="198437"/>
                <a:gridCol w="682625"/>
                <a:gridCol w="682625"/>
                <a:gridCol w="288925"/>
                <a:gridCol w="2403475"/>
              </a:tblGrid>
              <a:tr h="1619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Pabon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Rowinski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Worster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74" name="Group 238"/>
          <p:cNvGraphicFramePr>
            <a:graphicFrameLocks noGrp="1"/>
          </p:cNvGraphicFramePr>
          <p:nvPr/>
        </p:nvGraphicFramePr>
        <p:xfrm>
          <a:off x="5191125" y="5772150"/>
          <a:ext cx="3894138" cy="246063"/>
        </p:xfrm>
        <a:graphic>
          <a:graphicData uri="http://schemas.openxmlformats.org/drawingml/2006/table">
            <a:tbl>
              <a:tblPr/>
              <a:tblGrid>
                <a:gridCol w="150813"/>
                <a:gridCol w="630237"/>
                <a:gridCol w="468313"/>
                <a:gridCol w="327025"/>
                <a:gridCol w="231775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Battle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30" name="Text Box 283"/>
          <p:cNvSpPr txBox="1">
            <a:spLocks noChangeArrowheads="1"/>
          </p:cNvSpPr>
          <p:nvPr/>
        </p:nvSpPr>
        <p:spPr bwMode="auto">
          <a:xfrm>
            <a:off x="5654675" y="5275263"/>
            <a:ext cx="3278188" cy="2444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Wiesbaden, Germany</a:t>
            </a:r>
          </a:p>
        </p:txBody>
      </p:sp>
      <p:sp>
        <p:nvSpPr>
          <p:cNvPr id="133331" name="Text Box 284"/>
          <p:cNvSpPr txBox="1">
            <a:spLocks noChangeArrowheads="1"/>
          </p:cNvSpPr>
          <p:nvPr/>
        </p:nvSpPr>
        <p:spPr bwMode="auto">
          <a:xfrm>
            <a:off x="5622925" y="3260725"/>
            <a:ext cx="3297238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Schwetzingen, Germany</a:t>
            </a:r>
          </a:p>
        </p:txBody>
      </p:sp>
      <p:graphicFrame>
        <p:nvGraphicFramePr>
          <p:cNvPr id="40175" name="Group 239"/>
          <p:cNvGraphicFramePr>
            <a:graphicFrameLocks noGrp="1"/>
          </p:cNvGraphicFramePr>
          <p:nvPr/>
        </p:nvGraphicFramePr>
        <p:xfrm>
          <a:off x="5297488" y="3587750"/>
          <a:ext cx="4133850" cy="244475"/>
        </p:xfrm>
        <a:graphic>
          <a:graphicData uri="http://schemas.openxmlformats.org/drawingml/2006/table">
            <a:tbl>
              <a:tblPr/>
              <a:tblGrid>
                <a:gridCol w="160337"/>
                <a:gridCol w="581025"/>
                <a:gridCol w="663575"/>
                <a:gridCol w="271463"/>
                <a:gridCol w="2457450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Bilokonsky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Wolodymyer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ext Box 2"/>
          <p:cNvSpPr txBox="1">
            <a:spLocks noChangeArrowheads="1"/>
          </p:cNvSpPr>
          <p:nvPr/>
        </p:nvSpPr>
        <p:spPr bwMode="auto">
          <a:xfrm>
            <a:off x="2424113" y="441325"/>
            <a:ext cx="4652962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44575"/>
            <a:r>
              <a:rPr lang="en-US" sz="1400"/>
              <a:t>C4ISR REGIONAL SUPPORT CENTERS – WORLDWIDE</a:t>
            </a:r>
          </a:p>
          <a:p>
            <a:pPr algn="ctr" defTabSz="1044575"/>
            <a:r>
              <a:rPr lang="en-US" sz="1400"/>
              <a:t>W15P7T-06-D-E404 / D.O. 003 / CDRL A001</a:t>
            </a:r>
          </a:p>
          <a:p>
            <a:pPr algn="ctr" defTabSz="1044575"/>
            <a:r>
              <a:rPr lang="en-US" sz="1000" b="0"/>
              <a:t>Updated: 1/8/2010</a:t>
            </a:r>
          </a:p>
        </p:txBody>
      </p:sp>
      <p:sp>
        <p:nvSpPr>
          <p:cNvPr id="135170" name="Text Box 3"/>
          <p:cNvSpPr txBox="1">
            <a:spLocks noChangeAspect="1" noChangeArrowheads="1"/>
          </p:cNvSpPr>
          <p:nvPr/>
        </p:nvSpPr>
        <p:spPr bwMode="auto">
          <a:xfrm>
            <a:off x="3508375" y="2017713"/>
            <a:ext cx="2676525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b="0" u="sng"/>
              <a:t> </a:t>
            </a:r>
            <a:r>
              <a:rPr lang="en-US" sz="900" u="sng"/>
              <a:t>Alan Limb</a:t>
            </a:r>
          </a:p>
          <a:p>
            <a:pPr algn="ctr" defTabSz="1044575"/>
            <a:r>
              <a:rPr lang="en-US" sz="900"/>
              <a:t>(DJ) Management Specialist - Journeyman</a:t>
            </a:r>
          </a:p>
        </p:txBody>
      </p:sp>
      <p:sp>
        <p:nvSpPr>
          <p:cNvPr id="135171" name="Text Box 4"/>
          <p:cNvSpPr txBox="1">
            <a:spLocks noChangeArrowheads="1"/>
          </p:cNvSpPr>
          <p:nvPr/>
        </p:nvSpPr>
        <p:spPr bwMode="auto">
          <a:xfrm>
            <a:off x="2241550" y="1252538"/>
            <a:ext cx="5208588" cy="368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C4ISR RSC - Korea</a:t>
            </a:r>
            <a:endParaRPr lang="en-US" sz="1200" b="0"/>
          </a:p>
        </p:txBody>
      </p:sp>
      <p:sp>
        <p:nvSpPr>
          <p:cNvPr id="135172" name="Text Box 5"/>
          <p:cNvSpPr txBox="1">
            <a:spLocks noChangeArrowheads="1"/>
          </p:cNvSpPr>
          <p:nvPr/>
        </p:nvSpPr>
        <p:spPr bwMode="auto">
          <a:xfrm>
            <a:off x="717550" y="3221038"/>
            <a:ext cx="2687638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Uijongbu, Korea</a:t>
            </a:r>
            <a:endParaRPr lang="en-US" sz="1200" b="0"/>
          </a:p>
        </p:txBody>
      </p:sp>
      <p:sp>
        <p:nvSpPr>
          <p:cNvPr id="135173" name="Text Box 6"/>
          <p:cNvSpPr txBox="1">
            <a:spLocks noChangeArrowheads="1"/>
          </p:cNvSpPr>
          <p:nvPr/>
        </p:nvSpPr>
        <p:spPr bwMode="auto">
          <a:xfrm>
            <a:off x="747713" y="4811713"/>
            <a:ext cx="2690812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Seoul, Korea</a:t>
            </a:r>
            <a:endParaRPr lang="en-US" sz="1200" b="0"/>
          </a:p>
        </p:txBody>
      </p:sp>
      <p:graphicFrame>
        <p:nvGraphicFramePr>
          <p:cNvPr id="42053" name="Group 69"/>
          <p:cNvGraphicFramePr>
            <a:graphicFrameLocks noGrp="1"/>
          </p:cNvGraphicFramePr>
          <p:nvPr/>
        </p:nvGraphicFramePr>
        <p:xfrm>
          <a:off x="528638" y="3570288"/>
          <a:ext cx="4319587" cy="806450"/>
        </p:xfrm>
        <a:graphic>
          <a:graphicData uri="http://schemas.openxmlformats.org/drawingml/2006/table">
            <a:tbl>
              <a:tblPr/>
              <a:tblGrid>
                <a:gridCol w="268287"/>
                <a:gridCol w="568325"/>
                <a:gridCol w="565150"/>
                <a:gridCol w="376238"/>
                <a:gridCol w="2541587"/>
              </a:tblGrid>
              <a:tr h="4143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Bachel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Bradley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Carter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Phillip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Rhee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Property Management Specialist - Intermediate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54" name="Group 70"/>
          <p:cNvGraphicFramePr>
            <a:graphicFrameLocks noGrp="1"/>
          </p:cNvGraphicFramePr>
          <p:nvPr/>
        </p:nvGraphicFramePr>
        <p:xfrm>
          <a:off x="522288" y="5076825"/>
          <a:ext cx="3989387" cy="244475"/>
        </p:xfrm>
        <a:graphic>
          <a:graphicData uri="http://schemas.openxmlformats.org/drawingml/2006/table">
            <a:tbl>
              <a:tblPr/>
              <a:tblGrid>
                <a:gridCol w="228600"/>
                <a:gridCol w="574675"/>
                <a:gridCol w="693737"/>
                <a:gridCol w="442913"/>
                <a:gridCol w="2049462"/>
              </a:tblGrid>
              <a:tr h="2444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Giusto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Francis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DV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Field Service Technician-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5196" name="Text Box 49"/>
          <p:cNvSpPr txBox="1">
            <a:spLocks noChangeArrowheads="1"/>
          </p:cNvSpPr>
          <p:nvPr/>
        </p:nvSpPr>
        <p:spPr bwMode="auto">
          <a:xfrm>
            <a:off x="5351463" y="3084513"/>
            <a:ext cx="2689225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Pyongtaek, Korea</a:t>
            </a:r>
            <a:endParaRPr lang="en-US" sz="1200" b="0"/>
          </a:p>
        </p:txBody>
      </p:sp>
      <p:graphicFrame>
        <p:nvGraphicFramePr>
          <p:cNvPr id="42055" name="Group 71"/>
          <p:cNvGraphicFramePr>
            <a:graphicFrameLocks noGrp="1"/>
          </p:cNvGraphicFramePr>
          <p:nvPr/>
        </p:nvGraphicFramePr>
        <p:xfrm>
          <a:off x="4846638" y="3557588"/>
          <a:ext cx="5033962" cy="1454150"/>
        </p:xfrm>
        <a:graphic>
          <a:graphicData uri="http://schemas.openxmlformats.org/drawingml/2006/table">
            <a:tbl>
              <a:tblPr/>
              <a:tblGrid>
                <a:gridCol w="222250"/>
                <a:gridCol w="661987"/>
                <a:gridCol w="528638"/>
                <a:gridCol w="358775"/>
                <a:gridCol w="3262312"/>
              </a:tblGrid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Beckmann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Bortscheller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Brown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Cornell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Mainous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Nichols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MaryLou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Rippe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9"/>
          <p:cNvSpPr>
            <a:spLocks noChangeArrowheads="1"/>
          </p:cNvSpPr>
          <p:nvPr/>
        </p:nvSpPr>
        <p:spPr bwMode="auto">
          <a:xfrm>
            <a:off x="1195388" y="2260600"/>
            <a:ext cx="1444625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987425"/>
            <a:r>
              <a:rPr lang="en-US" u="sng">
                <a:solidFill>
                  <a:srgbClr val="008000"/>
                </a:solidFill>
              </a:rPr>
              <a:t>FISHER, CAROL</a:t>
            </a:r>
            <a:r>
              <a:rPr lang="en-US">
                <a:solidFill>
                  <a:srgbClr val="008000"/>
                </a:solidFill>
              </a:rPr>
              <a:t> [BA-J] {S3A} </a:t>
            </a:r>
          </a:p>
          <a:p>
            <a:pPr defTabSz="987425"/>
            <a:r>
              <a:rPr lang="en-US">
                <a:solidFill>
                  <a:srgbClr val="008000"/>
                </a:solidFill>
              </a:rPr>
              <a:t>IC: 28 MAY 06  (MANAGER)</a:t>
            </a:r>
          </a:p>
        </p:txBody>
      </p:sp>
      <p:sp>
        <p:nvSpPr>
          <p:cNvPr id="167939" name="Rectangle 110"/>
          <p:cNvSpPr>
            <a:spLocks noChangeArrowheads="1"/>
          </p:cNvSpPr>
          <p:nvPr/>
        </p:nvSpPr>
        <p:spPr bwMode="auto">
          <a:xfrm>
            <a:off x="1195388" y="2516188"/>
            <a:ext cx="1609725" cy="192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JIMENEZ-SANTIAGO, KEILA</a:t>
            </a:r>
            <a:r>
              <a:rPr lang="en-US" b="0">
                <a:solidFill>
                  <a:srgbClr val="008000"/>
                </a:solidFill>
              </a:rPr>
              <a:t> [MS-J] {S3A}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SEP 04</a:t>
            </a:r>
          </a:p>
        </p:txBody>
      </p:sp>
      <p:sp>
        <p:nvSpPr>
          <p:cNvPr id="167940" name="Rectangle 120"/>
          <p:cNvSpPr>
            <a:spLocks noChangeArrowheads="1"/>
          </p:cNvSpPr>
          <p:nvPr/>
        </p:nvSpPr>
        <p:spPr bwMode="auto">
          <a:xfrm>
            <a:off x="2327275" y="4489450"/>
            <a:ext cx="14636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STRYJEWSKI, CASIMIR</a:t>
            </a:r>
            <a:r>
              <a:rPr lang="en-US">
                <a:solidFill>
                  <a:srgbClr val="008000"/>
                </a:solidFill>
              </a:rPr>
              <a:t> [MS-SL]  {S3A}                 IC: 15 DEC 07 ( SITE MANAGER)</a:t>
            </a:r>
          </a:p>
        </p:txBody>
      </p:sp>
      <p:sp>
        <p:nvSpPr>
          <p:cNvPr id="167941" name="Rectangle 124"/>
          <p:cNvSpPr>
            <a:spLocks noChangeArrowheads="1"/>
          </p:cNvSpPr>
          <p:nvPr/>
        </p:nvSpPr>
        <p:spPr bwMode="auto">
          <a:xfrm>
            <a:off x="5503863" y="4489450"/>
            <a:ext cx="141922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CAMPBELL, ROBERT</a:t>
            </a:r>
            <a:r>
              <a:rPr lang="en-US">
                <a:solidFill>
                  <a:srgbClr val="008000"/>
                </a:solidFill>
              </a:rPr>
              <a:t> [MS-SL] {S3A}</a:t>
            </a:r>
            <a:br>
              <a:rPr lang="en-US">
                <a:solidFill>
                  <a:srgbClr val="008000"/>
                </a:solidFill>
              </a:rPr>
            </a:br>
            <a:r>
              <a:rPr lang="en-US">
                <a:solidFill>
                  <a:srgbClr val="008000"/>
                </a:solidFill>
              </a:rPr>
              <a:t>IC: 30 OCT 08 (SITE MANAGER)</a:t>
            </a:r>
          </a:p>
        </p:txBody>
      </p:sp>
      <p:sp>
        <p:nvSpPr>
          <p:cNvPr id="167942" name="Rectangle 133"/>
          <p:cNvSpPr>
            <a:spLocks noChangeArrowheads="1"/>
          </p:cNvSpPr>
          <p:nvPr/>
        </p:nvSpPr>
        <p:spPr bwMode="auto">
          <a:xfrm>
            <a:off x="465138" y="5365750"/>
            <a:ext cx="14668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BECKNER, LARRY</a:t>
            </a:r>
            <a:r>
              <a:rPr lang="en-US">
                <a:solidFill>
                  <a:srgbClr val="008000"/>
                </a:solidFill>
              </a:rPr>
              <a:t> [MS -SL] 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06 SEP 08 (SITE MANAGER)</a:t>
            </a:r>
          </a:p>
        </p:txBody>
      </p:sp>
      <p:sp>
        <p:nvSpPr>
          <p:cNvPr id="167943" name="_s2135"/>
          <p:cNvSpPr>
            <a:spLocks noChangeArrowheads="1"/>
          </p:cNvSpPr>
          <p:nvPr/>
        </p:nvSpPr>
        <p:spPr bwMode="auto">
          <a:xfrm>
            <a:off x="3824288" y="3392488"/>
            <a:ext cx="1857375" cy="2587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algn="r" defTabSz="987425"/>
            <a:r>
              <a:rPr lang="en-US" u="sng">
                <a:solidFill>
                  <a:srgbClr val="008000"/>
                </a:solidFill>
              </a:rPr>
              <a:t>BARTON, KELLY</a:t>
            </a:r>
            <a:r>
              <a:rPr lang="en-US">
                <a:solidFill>
                  <a:srgbClr val="008000"/>
                </a:solidFill>
              </a:rPr>
              <a:t> [MS-SL] {S3A}</a:t>
            </a:r>
          </a:p>
          <a:p>
            <a:pPr algn="r" defTabSz="987425"/>
            <a:r>
              <a:rPr lang="en-US">
                <a:solidFill>
                  <a:srgbClr val="008000"/>
                </a:solidFill>
              </a:rPr>
              <a:t>IC: 13 FEB 05  (OEF THEATER MANAGER)</a:t>
            </a:r>
          </a:p>
        </p:txBody>
      </p:sp>
      <p:sp>
        <p:nvSpPr>
          <p:cNvPr id="167944" name="Rectangle 134"/>
          <p:cNvSpPr>
            <a:spLocks noChangeArrowheads="1"/>
          </p:cNvSpPr>
          <p:nvPr/>
        </p:nvSpPr>
        <p:spPr bwMode="auto">
          <a:xfrm>
            <a:off x="7396163" y="4479925"/>
            <a:ext cx="156368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CASWELL, RANDY</a:t>
            </a:r>
            <a:r>
              <a:rPr lang="en-US">
                <a:solidFill>
                  <a:srgbClr val="008000"/>
                </a:solidFill>
              </a:rPr>
              <a:t> [MS-SL] {S3A}              IC: 30 OCT 08 (SITE MANAGER) </a:t>
            </a:r>
          </a:p>
        </p:txBody>
      </p:sp>
      <p:sp>
        <p:nvSpPr>
          <p:cNvPr id="167945" name="_s2135"/>
          <p:cNvSpPr>
            <a:spLocks noChangeArrowheads="1"/>
          </p:cNvSpPr>
          <p:nvPr/>
        </p:nvSpPr>
        <p:spPr bwMode="auto">
          <a:xfrm>
            <a:off x="3757613" y="1082675"/>
            <a:ext cx="1912937" cy="309563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sz="700" u="sng">
                <a:solidFill>
                  <a:srgbClr val="008000"/>
                </a:solidFill>
              </a:rPr>
              <a:t>GREGORY, PAUL</a:t>
            </a:r>
            <a:r>
              <a:rPr lang="en-US" sz="700">
                <a:solidFill>
                  <a:srgbClr val="008000"/>
                </a:solidFill>
              </a:rPr>
              <a:t> [PMD-SL] {S3A}</a:t>
            </a:r>
          </a:p>
          <a:p>
            <a:pPr defTabSz="987425"/>
            <a:r>
              <a:rPr lang="en-US" sz="700">
                <a:solidFill>
                  <a:srgbClr val="008000"/>
                </a:solidFill>
              </a:rPr>
              <a:t>IC: 16 MAY 09 (THEATER MANAGER)</a:t>
            </a:r>
          </a:p>
        </p:txBody>
      </p:sp>
      <p:sp>
        <p:nvSpPr>
          <p:cNvPr id="167946" name="Rectangle 281"/>
          <p:cNvSpPr>
            <a:spLocks noChangeArrowheads="1"/>
          </p:cNvSpPr>
          <p:nvPr/>
        </p:nvSpPr>
        <p:spPr bwMode="auto">
          <a:xfrm>
            <a:off x="2327275" y="5365750"/>
            <a:ext cx="13874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3C3CB6"/>
                </a:solidFill>
              </a:rPr>
              <a:t>LEE, VALERIE</a:t>
            </a:r>
            <a:r>
              <a:rPr lang="en-US">
                <a:solidFill>
                  <a:srgbClr val="3C3CB6"/>
                </a:solidFill>
              </a:rPr>
              <a:t>  [MS-SL]  {S3A}             ETA: 15 FEB 10 (SITE MANAGER)</a:t>
            </a:r>
          </a:p>
        </p:txBody>
      </p:sp>
      <p:sp>
        <p:nvSpPr>
          <p:cNvPr id="167947" name="Rectangle 119"/>
          <p:cNvSpPr>
            <a:spLocks noChangeArrowheads="1"/>
          </p:cNvSpPr>
          <p:nvPr/>
        </p:nvSpPr>
        <p:spPr bwMode="auto">
          <a:xfrm>
            <a:off x="3678238" y="3136900"/>
            <a:ext cx="1836737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JOHANSEN, ROBERT</a:t>
            </a:r>
            <a:r>
              <a:rPr lang="en-US">
                <a:solidFill>
                  <a:srgbClr val="008000"/>
                </a:solidFill>
              </a:rPr>
              <a:t>  [PMD-SL]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25 JUL 06 ( OIF THEATER MANAGER)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7948" name="Rectangle 120"/>
          <p:cNvSpPr>
            <a:spLocks noChangeArrowheads="1"/>
          </p:cNvSpPr>
          <p:nvPr/>
        </p:nvSpPr>
        <p:spPr bwMode="auto">
          <a:xfrm>
            <a:off x="465138" y="4489450"/>
            <a:ext cx="14636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u="sng">
                <a:solidFill>
                  <a:srgbClr val="008000"/>
                </a:solidFill>
              </a:rPr>
              <a:t>RAINS, GENE</a:t>
            </a:r>
            <a:r>
              <a:rPr lang="en-US">
                <a:solidFill>
                  <a:srgbClr val="008000"/>
                </a:solidFill>
              </a:rPr>
              <a:t> [MS-SL]  {AR1} </a:t>
            </a:r>
          </a:p>
          <a:p>
            <a:pPr defTabSz="987425"/>
            <a:r>
              <a:rPr lang="en-US">
                <a:solidFill>
                  <a:srgbClr val="008000"/>
                </a:solidFill>
              </a:rPr>
              <a:t>IC: 19 MAR 06 (SITE MANAGER)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7949" name="Rectangle 149"/>
          <p:cNvSpPr>
            <a:spLocks noChangeArrowheads="1"/>
          </p:cNvSpPr>
          <p:nvPr/>
        </p:nvSpPr>
        <p:spPr bwMode="auto">
          <a:xfrm>
            <a:off x="1122363" y="1055688"/>
            <a:ext cx="18256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JACKSON, JAHYOUTH </a:t>
            </a:r>
            <a:r>
              <a:rPr lang="en-US">
                <a:solidFill>
                  <a:srgbClr val="008000"/>
                </a:solidFill>
              </a:rPr>
              <a:t> [MS-SL] {S3A}      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05 DEC 08  (MANAGER)</a:t>
            </a:r>
          </a:p>
        </p:txBody>
      </p:sp>
      <p:sp>
        <p:nvSpPr>
          <p:cNvPr id="167950" name="Rectangle 149"/>
          <p:cNvSpPr>
            <a:spLocks noChangeArrowheads="1"/>
          </p:cNvSpPr>
          <p:nvPr/>
        </p:nvSpPr>
        <p:spPr bwMode="auto">
          <a:xfrm>
            <a:off x="1122363" y="1274763"/>
            <a:ext cx="1643062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HARRIS, DONNA </a:t>
            </a:r>
            <a:r>
              <a:rPr lang="en-US" b="0">
                <a:solidFill>
                  <a:srgbClr val="008000"/>
                </a:solidFill>
              </a:rPr>
              <a:t> [PA-I]  {S3A}   33227BR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21 NOV 09 </a:t>
            </a:r>
          </a:p>
        </p:txBody>
      </p:sp>
      <p:sp>
        <p:nvSpPr>
          <p:cNvPr id="167951" name="Rectangle 206"/>
          <p:cNvSpPr>
            <a:spLocks noChangeArrowheads="1"/>
          </p:cNvSpPr>
          <p:nvPr/>
        </p:nvSpPr>
        <p:spPr bwMode="auto">
          <a:xfrm>
            <a:off x="1122363" y="1493838"/>
            <a:ext cx="1716087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[PA-I] {S3A}</a:t>
            </a:r>
            <a:r>
              <a:rPr lang="en-US">
                <a:solidFill>
                  <a:srgbClr val="FF0000"/>
                </a:solidFill>
              </a:rPr>
              <a:t>  34349BR</a:t>
            </a:r>
            <a:r>
              <a:rPr lang="en-US" b="0">
                <a:solidFill>
                  <a:srgbClr val="FF0000"/>
                </a:solidFill>
              </a:rPr>
              <a:t>                  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 TBD   (Bass, Delphine)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7952" name="Rectangle 118"/>
          <p:cNvSpPr>
            <a:spLocks noChangeArrowheads="1"/>
          </p:cNvSpPr>
          <p:nvPr/>
        </p:nvSpPr>
        <p:spPr bwMode="auto">
          <a:xfrm>
            <a:off x="6489700" y="1201738"/>
            <a:ext cx="15113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3C3CB6"/>
                </a:solidFill>
              </a:rPr>
              <a:t>DENNIS, JOHN</a:t>
            </a:r>
            <a:r>
              <a:rPr lang="en-US">
                <a:solidFill>
                  <a:srgbClr val="3C3CB6"/>
                </a:solidFill>
              </a:rPr>
              <a:t>  [MS-SL] {S3A} (CSC)</a:t>
            </a:r>
            <a:r>
              <a:rPr lang="en-US" u="sng">
                <a:solidFill>
                  <a:srgbClr val="3C3CB6"/>
                </a:solidFill>
              </a:rPr>
              <a:t> </a:t>
            </a:r>
            <a:r>
              <a:rPr lang="en-US">
                <a:solidFill>
                  <a:srgbClr val="3C3CB6"/>
                </a:solidFill>
              </a:rPr>
              <a:t>  </a:t>
            </a:r>
          </a:p>
          <a:p>
            <a:pPr defTabSz="1014413"/>
            <a:r>
              <a:rPr lang="en-US">
                <a:solidFill>
                  <a:srgbClr val="3C3CB6"/>
                </a:solidFill>
              </a:rPr>
              <a:t>ETA:  23 JAN 10  (OPS MANAGER)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_s2131"/>
          <p:cNvSpPr>
            <a:spLocks noChangeArrowheads="1"/>
          </p:cNvSpPr>
          <p:nvPr/>
        </p:nvSpPr>
        <p:spPr bwMode="auto">
          <a:xfrm>
            <a:off x="0" y="2443163"/>
            <a:ext cx="1273175" cy="207962"/>
          </a:xfrm>
          <a:prstGeom prst="roundRect">
            <a:avLst>
              <a:gd name="adj" fmla="val 0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MCKNIGHT, MARLON</a:t>
            </a:r>
            <a:r>
              <a:rPr lang="en-US" b="0">
                <a:solidFill>
                  <a:srgbClr val="008000"/>
                </a:solidFill>
              </a:rPr>
              <a:t> [SC-I] {AR1}</a:t>
            </a: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27 SEP 03</a:t>
            </a:r>
          </a:p>
        </p:txBody>
      </p:sp>
      <p:sp>
        <p:nvSpPr>
          <p:cNvPr id="171011" name="_s2137"/>
          <p:cNvSpPr>
            <a:spLocks noChangeArrowheads="1"/>
          </p:cNvSpPr>
          <p:nvPr/>
        </p:nvSpPr>
        <p:spPr bwMode="auto">
          <a:xfrm>
            <a:off x="574675" y="2708275"/>
            <a:ext cx="1431925" cy="207963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wrap="none" lIns="0" tIns="0" rIns="0" bIns="0"/>
          <a:lstStyle/>
          <a:p>
            <a:pPr defTabSz="987425"/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1012" name="Rectangle 171"/>
          <p:cNvSpPr>
            <a:spLocks noChangeArrowheads="1"/>
          </p:cNvSpPr>
          <p:nvPr/>
        </p:nvSpPr>
        <p:spPr bwMode="auto">
          <a:xfrm>
            <a:off x="5759450" y="3757613"/>
            <a:ext cx="12731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CAPINO, TIMOTHY</a:t>
            </a:r>
            <a:r>
              <a:rPr lang="en-US" b="0">
                <a:solidFill>
                  <a:srgbClr val="008000"/>
                </a:solidFill>
              </a:rPr>
              <a:t> [FST-I] {WR3}   IC: 14 MAR 05  </a:t>
            </a:r>
          </a:p>
        </p:txBody>
      </p:sp>
      <p:sp>
        <p:nvSpPr>
          <p:cNvPr id="171013" name="Rectangle 172"/>
          <p:cNvSpPr>
            <a:spLocks noChangeArrowheads="1"/>
          </p:cNvSpPr>
          <p:nvPr/>
        </p:nvSpPr>
        <p:spPr bwMode="auto">
          <a:xfrm>
            <a:off x="0" y="3905250"/>
            <a:ext cx="13414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TART, DARRELL</a:t>
            </a:r>
            <a:r>
              <a:rPr lang="en-US" b="0">
                <a:solidFill>
                  <a:srgbClr val="008000"/>
                </a:solidFill>
              </a:rPr>
              <a:t> [PMS-J] {R3E}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 APR 08</a:t>
            </a:r>
          </a:p>
        </p:txBody>
      </p:sp>
      <p:sp>
        <p:nvSpPr>
          <p:cNvPr id="171014" name="Rectangle 173"/>
          <p:cNvSpPr>
            <a:spLocks noChangeArrowheads="1"/>
          </p:cNvSpPr>
          <p:nvPr/>
        </p:nvSpPr>
        <p:spPr bwMode="auto">
          <a:xfrm>
            <a:off x="0" y="2224088"/>
            <a:ext cx="1789113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MARRERO, JOSE</a:t>
            </a:r>
            <a:r>
              <a:rPr lang="en-US">
                <a:solidFill>
                  <a:srgbClr val="008000"/>
                </a:solidFill>
              </a:rPr>
              <a:t> [PMS-SL] {S3A}                       IC: 09 NOV 03 (LOGISTICS MANAGER)</a:t>
            </a:r>
          </a:p>
        </p:txBody>
      </p:sp>
      <p:sp>
        <p:nvSpPr>
          <p:cNvPr id="171015" name="Rectangle 175"/>
          <p:cNvSpPr>
            <a:spLocks noChangeArrowheads="1"/>
          </p:cNvSpPr>
          <p:nvPr/>
        </p:nvSpPr>
        <p:spPr bwMode="auto">
          <a:xfrm>
            <a:off x="0" y="3648075"/>
            <a:ext cx="15970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IMES, FRANKIE</a:t>
            </a:r>
            <a:r>
              <a:rPr lang="en-US">
                <a:solidFill>
                  <a:srgbClr val="008000"/>
                </a:solidFill>
              </a:rPr>
              <a:t> [PMS-SL] {S3A}                           IC: 14 MAR 04   (TRANSPORTATION LEAD) </a:t>
            </a:r>
          </a:p>
        </p:txBody>
      </p:sp>
      <p:sp>
        <p:nvSpPr>
          <p:cNvPr id="171016" name="Rectangle 176"/>
          <p:cNvSpPr>
            <a:spLocks noChangeArrowheads="1"/>
          </p:cNvSpPr>
          <p:nvPr/>
        </p:nvSpPr>
        <p:spPr bwMode="auto">
          <a:xfrm>
            <a:off x="1816100" y="4379913"/>
            <a:ext cx="130651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BOWERS, BRUCE</a:t>
            </a:r>
            <a:r>
              <a:rPr lang="en-US" b="0">
                <a:solidFill>
                  <a:srgbClr val="008000"/>
                </a:solidFill>
              </a:rPr>
              <a:t> [PMS-SL] {S3A}                     IC: 13 DEC 08</a:t>
            </a:r>
          </a:p>
        </p:txBody>
      </p:sp>
      <p:sp>
        <p:nvSpPr>
          <p:cNvPr id="171017" name="Rectangle 187"/>
          <p:cNvSpPr>
            <a:spLocks noChangeArrowheads="1"/>
          </p:cNvSpPr>
          <p:nvPr/>
        </p:nvSpPr>
        <p:spPr bwMode="auto">
          <a:xfrm>
            <a:off x="5759450" y="4270375"/>
            <a:ext cx="1533525" cy="280988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SCHILLAGE, MICHAEL</a:t>
            </a:r>
            <a:r>
              <a:rPr lang="en-US" b="0">
                <a:solidFill>
                  <a:srgbClr val="FF0000"/>
                </a:solidFill>
              </a:rPr>
              <a:t> [FST-J] {W3R}</a:t>
            </a:r>
            <a:endParaRPr lang="en-US">
              <a:solidFill>
                <a:srgbClr val="FF0000"/>
              </a:solidFill>
            </a:endParaRPr>
          </a:p>
          <a:p>
            <a:r>
              <a:rPr lang="en-US" b="0">
                <a:solidFill>
                  <a:srgbClr val="FF0000"/>
                </a:solidFill>
              </a:rPr>
              <a:t>IC: 27 NOV 04 (Medical ETR: UNK) </a:t>
            </a:r>
            <a:r>
              <a:rPr lang="en-US">
                <a:solidFill>
                  <a:srgbClr val="FF0000"/>
                </a:solidFill>
              </a:rPr>
              <a:t>33225BR </a:t>
            </a:r>
            <a:r>
              <a:rPr lang="en-US" b="0">
                <a:solidFill>
                  <a:srgbClr val="FF0000"/>
                </a:solidFill>
              </a:rPr>
              <a:t>(DONNIE FENDER to fill )                 </a:t>
            </a:r>
          </a:p>
        </p:txBody>
      </p:sp>
      <p:sp>
        <p:nvSpPr>
          <p:cNvPr id="171018" name="Rectangle 189"/>
          <p:cNvSpPr>
            <a:spLocks noChangeArrowheads="1"/>
          </p:cNvSpPr>
          <p:nvPr/>
        </p:nvSpPr>
        <p:spPr bwMode="auto">
          <a:xfrm>
            <a:off x="5759450" y="3246438"/>
            <a:ext cx="1460500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FENDER, DONNIE</a:t>
            </a:r>
            <a:r>
              <a:rPr lang="en-US" b="0">
                <a:solidFill>
                  <a:srgbClr val="008000"/>
                </a:solidFill>
              </a:rPr>
              <a:t> [FST-I] {W3R}             IC: 02 MAY 05  </a:t>
            </a:r>
          </a:p>
        </p:txBody>
      </p:sp>
      <p:sp>
        <p:nvSpPr>
          <p:cNvPr id="171019" name="Rectangle 193"/>
          <p:cNvSpPr>
            <a:spLocks noChangeArrowheads="1"/>
          </p:cNvSpPr>
          <p:nvPr/>
        </p:nvSpPr>
        <p:spPr bwMode="auto">
          <a:xfrm>
            <a:off x="1816100" y="4087813"/>
            <a:ext cx="142716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BESSELLIEU, LYMAN</a:t>
            </a:r>
            <a:r>
              <a:rPr lang="en-US">
                <a:solidFill>
                  <a:srgbClr val="008000"/>
                </a:solidFill>
              </a:rPr>
              <a:t> [PMS-J] {W3R}                                 IC: 27 NOV  07 (PC MANAGER)</a:t>
            </a:r>
          </a:p>
        </p:txBody>
      </p:sp>
      <p:sp>
        <p:nvSpPr>
          <p:cNvPr id="171020" name="Rectangle 203"/>
          <p:cNvSpPr>
            <a:spLocks noChangeArrowheads="1"/>
          </p:cNvSpPr>
          <p:nvPr/>
        </p:nvSpPr>
        <p:spPr bwMode="auto">
          <a:xfrm>
            <a:off x="4043363" y="5183188"/>
            <a:ext cx="1287462" cy="1127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008000"/>
                </a:solidFill>
              </a:rPr>
              <a:t>58 Personnel</a:t>
            </a:r>
          </a:p>
        </p:txBody>
      </p:sp>
      <p:sp>
        <p:nvSpPr>
          <p:cNvPr id="171021" name="_s2137"/>
          <p:cNvSpPr>
            <a:spLocks noChangeArrowheads="1"/>
          </p:cNvSpPr>
          <p:nvPr/>
        </p:nvSpPr>
        <p:spPr bwMode="auto">
          <a:xfrm>
            <a:off x="0" y="2662238"/>
            <a:ext cx="1431925" cy="204787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wrap="none" lIns="0" tIns="0" rIns="0" bIns="0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BALDWIN, DAVID</a:t>
            </a:r>
            <a:r>
              <a:rPr lang="en-US" b="0">
                <a:solidFill>
                  <a:srgbClr val="008000"/>
                </a:solidFill>
              </a:rPr>
              <a:t> [PMS-J] {S3A} </a:t>
            </a: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14 FEB 09</a:t>
            </a:r>
          </a:p>
        </p:txBody>
      </p:sp>
      <p:sp>
        <p:nvSpPr>
          <p:cNvPr id="171022" name="Rectangle 206"/>
          <p:cNvSpPr>
            <a:spLocks noChangeArrowheads="1"/>
          </p:cNvSpPr>
          <p:nvPr/>
        </p:nvSpPr>
        <p:spPr bwMode="auto">
          <a:xfrm>
            <a:off x="5759450" y="4014788"/>
            <a:ext cx="15700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[FST-J] {W3R}</a:t>
            </a:r>
            <a:r>
              <a:rPr lang="en-US">
                <a:solidFill>
                  <a:srgbClr val="FF0000"/>
                </a:solidFill>
              </a:rPr>
              <a:t>   </a:t>
            </a:r>
            <a:r>
              <a:rPr lang="en-US" b="0">
                <a:solidFill>
                  <a:srgbClr val="FF0000"/>
                </a:solidFill>
              </a:rPr>
              <a:t>                  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 TBD  (Replace Dale Butler)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1023" name="Rectangle 143"/>
          <p:cNvSpPr>
            <a:spLocks noChangeArrowheads="1"/>
          </p:cNvSpPr>
          <p:nvPr/>
        </p:nvSpPr>
        <p:spPr bwMode="auto">
          <a:xfrm>
            <a:off x="4773613" y="2005013"/>
            <a:ext cx="149701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VEGA, EDWIN</a:t>
            </a:r>
            <a:r>
              <a:rPr lang="en-US">
                <a:solidFill>
                  <a:srgbClr val="008000"/>
                </a:solidFill>
              </a:rPr>
              <a:t> [PMD-SL] {W3R}                   IC: 12 OCT 04  (FACILITY  MANAGER) </a:t>
            </a:r>
          </a:p>
        </p:txBody>
      </p:sp>
      <p:sp>
        <p:nvSpPr>
          <p:cNvPr id="171024" name="Rectangle 146"/>
          <p:cNvSpPr>
            <a:spLocks noChangeArrowheads="1"/>
          </p:cNvSpPr>
          <p:nvPr/>
        </p:nvSpPr>
        <p:spPr bwMode="auto">
          <a:xfrm>
            <a:off x="4773613" y="2260600"/>
            <a:ext cx="15398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THOMAS, KENNETH</a:t>
            </a:r>
            <a:r>
              <a:rPr lang="en-US">
                <a:solidFill>
                  <a:srgbClr val="008000"/>
                </a:solidFill>
              </a:rPr>
              <a:t> [FST-SL] {W3R}            IC: 25 JUL 09 ( DEPUTY MANAGER)</a:t>
            </a:r>
          </a:p>
        </p:txBody>
      </p:sp>
      <p:sp>
        <p:nvSpPr>
          <p:cNvPr id="171025" name="Rectangle 187"/>
          <p:cNvSpPr>
            <a:spLocks noChangeArrowheads="1"/>
          </p:cNvSpPr>
          <p:nvPr/>
        </p:nvSpPr>
        <p:spPr bwMode="auto">
          <a:xfrm>
            <a:off x="1816100" y="3100388"/>
            <a:ext cx="15890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r>
              <a:rPr lang="en-US" b="0" u="sng">
                <a:solidFill>
                  <a:srgbClr val="008000"/>
                </a:solidFill>
              </a:rPr>
              <a:t>KENNETH COLLINS</a:t>
            </a:r>
            <a:r>
              <a:rPr lang="en-US" b="0">
                <a:solidFill>
                  <a:srgbClr val="008000"/>
                </a:solidFill>
              </a:rPr>
              <a:t> [ELT-J] {AR1}</a:t>
            </a:r>
          </a:p>
          <a:p>
            <a:r>
              <a:rPr lang="en-US" b="0">
                <a:solidFill>
                  <a:srgbClr val="008000"/>
                </a:solidFill>
              </a:rPr>
              <a:t>IC: 17 AUG 09</a:t>
            </a:r>
          </a:p>
        </p:txBody>
      </p:sp>
      <p:sp>
        <p:nvSpPr>
          <p:cNvPr id="171026" name="Rectangle 192"/>
          <p:cNvSpPr>
            <a:spLocks noChangeArrowheads="1"/>
          </p:cNvSpPr>
          <p:nvPr/>
        </p:nvSpPr>
        <p:spPr bwMode="auto">
          <a:xfrm>
            <a:off x="3824288" y="3027363"/>
            <a:ext cx="1606550" cy="2159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0" tIns="2383" rIns="0" bIns="2383" anchor="ctr"/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ANDREWS, WANDA</a:t>
            </a:r>
            <a:r>
              <a:rPr lang="en-US">
                <a:solidFill>
                  <a:srgbClr val="008000"/>
                </a:solidFill>
              </a:rPr>
              <a:t>  [PMS-J] {W3R}                IC: 20 SEP 09   (LEAD LOGISTICIAN) </a:t>
            </a:r>
          </a:p>
        </p:txBody>
      </p:sp>
      <p:sp>
        <p:nvSpPr>
          <p:cNvPr id="171027" name="Rectangle 176"/>
          <p:cNvSpPr>
            <a:spLocks noChangeArrowheads="1"/>
          </p:cNvSpPr>
          <p:nvPr/>
        </p:nvSpPr>
        <p:spPr bwMode="auto">
          <a:xfrm>
            <a:off x="0" y="2881313"/>
            <a:ext cx="130651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COXON, PETER</a:t>
            </a:r>
            <a:r>
              <a:rPr lang="en-US" b="0">
                <a:solidFill>
                  <a:srgbClr val="008000"/>
                </a:solidFill>
              </a:rPr>
              <a:t> [PMS-J]  (S3A)                          IC: 12 JUL 08  </a:t>
            </a:r>
          </a:p>
        </p:txBody>
      </p:sp>
      <p:sp>
        <p:nvSpPr>
          <p:cNvPr id="171028" name="Rectangle 189"/>
          <p:cNvSpPr>
            <a:spLocks noChangeArrowheads="1"/>
          </p:cNvSpPr>
          <p:nvPr/>
        </p:nvSpPr>
        <p:spPr bwMode="auto">
          <a:xfrm>
            <a:off x="5759450" y="2954338"/>
            <a:ext cx="13160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35038"/>
            <a:r>
              <a:rPr lang="en-US" u="sng">
                <a:solidFill>
                  <a:srgbClr val="008000"/>
                </a:solidFill>
              </a:rPr>
              <a:t>WELCH, DAVID</a:t>
            </a:r>
            <a:r>
              <a:rPr lang="en-US">
                <a:solidFill>
                  <a:srgbClr val="008000"/>
                </a:solidFill>
              </a:rPr>
              <a:t> [FST-J] {W3R}</a:t>
            </a:r>
          </a:p>
          <a:p>
            <a:pPr defTabSz="935038"/>
            <a:r>
              <a:rPr lang="en-US">
                <a:solidFill>
                  <a:srgbClr val="008000"/>
                </a:solidFill>
              </a:rPr>
              <a:t>IC: 23 NOV 03 (TCN MANAGER) </a:t>
            </a:r>
          </a:p>
        </p:txBody>
      </p:sp>
      <p:sp>
        <p:nvSpPr>
          <p:cNvPr id="171029" name="Rectangle 191"/>
          <p:cNvSpPr>
            <a:spLocks noChangeArrowheads="1"/>
          </p:cNvSpPr>
          <p:nvPr/>
        </p:nvSpPr>
        <p:spPr bwMode="auto">
          <a:xfrm>
            <a:off x="5759450" y="5037138"/>
            <a:ext cx="15700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ALVARADO, ARTURO</a:t>
            </a:r>
            <a:r>
              <a:rPr lang="en-US" b="0">
                <a:solidFill>
                  <a:srgbClr val="3C3CB6"/>
                </a:solidFill>
              </a:rPr>
              <a:t> [FST-SL] {W3R}      ETA: 23 JAN 10      </a:t>
            </a:r>
            <a:r>
              <a:rPr lang="en-US">
                <a:solidFill>
                  <a:srgbClr val="3C3CB6"/>
                </a:solidFill>
              </a:rPr>
              <a:t>31393BR </a:t>
            </a:r>
            <a:endParaRPr lang="en-US" b="0">
              <a:solidFill>
                <a:srgbClr val="3C3CB6"/>
              </a:solidFill>
            </a:endParaRPr>
          </a:p>
        </p:txBody>
      </p:sp>
      <p:sp>
        <p:nvSpPr>
          <p:cNvPr id="171030" name="Rectangle 192"/>
          <p:cNvSpPr>
            <a:spLocks noChangeArrowheads="1"/>
          </p:cNvSpPr>
          <p:nvPr/>
        </p:nvSpPr>
        <p:spPr bwMode="auto">
          <a:xfrm>
            <a:off x="3824288" y="3282950"/>
            <a:ext cx="1606550" cy="2159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0" tIns="2383" rIns="0" bIns="2383" anchor="ctr"/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BRINKERHOFF, MICHAEL</a:t>
            </a:r>
            <a:r>
              <a:rPr lang="en-US" b="0">
                <a:solidFill>
                  <a:srgbClr val="008000"/>
                </a:solidFill>
              </a:rPr>
              <a:t> [SC-I] {W3R}               IC:  26 OCT 09  </a:t>
            </a:r>
          </a:p>
        </p:txBody>
      </p:sp>
      <p:sp>
        <p:nvSpPr>
          <p:cNvPr id="171031" name="Rectangle 203"/>
          <p:cNvSpPr>
            <a:spLocks noChangeArrowheads="1"/>
          </p:cNvSpPr>
          <p:nvPr/>
        </p:nvSpPr>
        <p:spPr bwMode="auto">
          <a:xfrm>
            <a:off x="1925638" y="5073650"/>
            <a:ext cx="1287462" cy="1127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008000"/>
                </a:solidFill>
              </a:rPr>
              <a:t>4 Personnel</a:t>
            </a:r>
          </a:p>
        </p:txBody>
      </p:sp>
      <p:sp>
        <p:nvSpPr>
          <p:cNvPr id="171032" name="Rectangle 311"/>
          <p:cNvSpPr>
            <a:spLocks noChangeArrowheads="1"/>
          </p:cNvSpPr>
          <p:nvPr/>
        </p:nvSpPr>
        <p:spPr bwMode="auto">
          <a:xfrm>
            <a:off x="3824288" y="3868738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PIGGOT, HAYDEN </a:t>
            </a:r>
            <a:r>
              <a:rPr lang="en-US" b="0">
                <a:solidFill>
                  <a:srgbClr val="008000"/>
                </a:solidFill>
              </a:rPr>
              <a:t> [SC-I]  {BN8}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23 NOV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1033" name="Rectangle 311"/>
          <p:cNvSpPr>
            <a:spLocks noChangeArrowheads="1"/>
          </p:cNvSpPr>
          <p:nvPr/>
        </p:nvSpPr>
        <p:spPr bwMode="auto">
          <a:xfrm>
            <a:off x="3824288" y="4087813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{BN8}  (CSC)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1034" name="Rectangle 203"/>
          <p:cNvSpPr>
            <a:spLocks noChangeArrowheads="1"/>
          </p:cNvSpPr>
          <p:nvPr/>
        </p:nvSpPr>
        <p:spPr bwMode="auto">
          <a:xfrm>
            <a:off x="4006850" y="4525963"/>
            <a:ext cx="1287463" cy="1127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FF0000"/>
                </a:solidFill>
              </a:rPr>
              <a:t>4 Personnel  (VACANT)</a:t>
            </a:r>
          </a:p>
        </p:txBody>
      </p:sp>
      <p:sp>
        <p:nvSpPr>
          <p:cNvPr id="171035" name="TextBox 33"/>
          <p:cNvSpPr txBox="1">
            <a:spLocks noChangeArrowheads="1"/>
          </p:cNvSpPr>
          <p:nvPr/>
        </p:nvSpPr>
        <p:spPr bwMode="auto">
          <a:xfrm>
            <a:off x="0" y="3429000"/>
            <a:ext cx="1423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/>
              <a:t>Transportation</a:t>
            </a:r>
          </a:p>
        </p:txBody>
      </p:sp>
      <p:sp>
        <p:nvSpPr>
          <p:cNvPr id="171036" name="Rectangle 189"/>
          <p:cNvSpPr>
            <a:spLocks noChangeArrowheads="1"/>
          </p:cNvSpPr>
          <p:nvPr/>
        </p:nvSpPr>
        <p:spPr bwMode="auto">
          <a:xfrm>
            <a:off x="5759450" y="3465513"/>
            <a:ext cx="15335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[FST-I] {W3R}   </a:t>
            </a:r>
            <a:r>
              <a:rPr lang="en-US">
                <a:solidFill>
                  <a:srgbClr val="FF0000"/>
                </a:solidFill>
              </a:rPr>
              <a:t>33226BR </a:t>
            </a:r>
            <a:r>
              <a:rPr lang="en-US" b="0">
                <a:solidFill>
                  <a:srgbClr val="FF0000"/>
                </a:solidFill>
              </a:rPr>
              <a:t>          ETA: TBD  </a:t>
            </a:r>
          </a:p>
        </p:txBody>
      </p:sp>
      <p:sp>
        <p:nvSpPr>
          <p:cNvPr id="171037" name="Rounded Rectangle 37"/>
          <p:cNvSpPr>
            <a:spLocks noChangeArrowheads="1"/>
          </p:cNvSpPr>
          <p:nvPr/>
        </p:nvSpPr>
        <p:spPr bwMode="auto">
          <a:xfrm>
            <a:off x="5649913" y="3209925"/>
            <a:ext cx="1643062" cy="474663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/>
            <a:endParaRPr lang="en-US"/>
          </a:p>
        </p:txBody>
      </p:sp>
      <p:sp>
        <p:nvSpPr>
          <p:cNvPr id="171038" name="Rectangle 178"/>
          <p:cNvSpPr>
            <a:spLocks noChangeArrowheads="1"/>
          </p:cNvSpPr>
          <p:nvPr/>
        </p:nvSpPr>
        <p:spPr bwMode="auto">
          <a:xfrm>
            <a:off x="1816100" y="2260600"/>
            <a:ext cx="17891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MCDOWELL, CHARLES </a:t>
            </a:r>
            <a:r>
              <a:rPr lang="en-US" b="0">
                <a:solidFill>
                  <a:srgbClr val="3C3CB6"/>
                </a:solidFill>
              </a:rPr>
              <a:t> [FST-SL] {BM5}           ETA: 23 JAN 10 33869BR </a:t>
            </a:r>
          </a:p>
        </p:txBody>
      </p:sp>
      <p:sp>
        <p:nvSpPr>
          <p:cNvPr id="171039" name="Rectangle 311"/>
          <p:cNvSpPr>
            <a:spLocks noChangeArrowheads="1"/>
          </p:cNvSpPr>
          <p:nvPr/>
        </p:nvSpPr>
        <p:spPr bwMode="auto">
          <a:xfrm>
            <a:off x="1816100" y="4598988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[PMS-SL]  {S3A} </a:t>
            </a:r>
            <a:r>
              <a:rPr lang="en-US">
                <a:solidFill>
                  <a:srgbClr val="FF0000"/>
                </a:solidFill>
              </a:rPr>
              <a:t> 34348BR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  (Bechtold, Brenda)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1040" name="_s2135"/>
          <p:cNvSpPr>
            <a:spLocks noChangeArrowheads="1"/>
          </p:cNvSpPr>
          <p:nvPr/>
        </p:nvSpPr>
        <p:spPr bwMode="auto">
          <a:xfrm>
            <a:off x="7658100" y="3575050"/>
            <a:ext cx="1444625" cy="258763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FF0000"/>
                </a:solidFill>
              </a:rPr>
              <a:t>CAFFEY, TROY</a:t>
            </a:r>
            <a:r>
              <a:rPr lang="en-US" b="0">
                <a:solidFill>
                  <a:srgbClr val="FF0000"/>
                </a:solidFill>
              </a:rPr>
              <a:t> [MS-SL] {S3A} (CSC)</a:t>
            </a:r>
            <a:endParaRPr lang="en-US" b="0" u="sng">
              <a:solidFill>
                <a:srgbClr val="FF0000"/>
              </a:solidFill>
            </a:endParaRPr>
          </a:p>
          <a:p>
            <a:pPr defTabSz="987425"/>
            <a:r>
              <a:rPr lang="en-US" b="0">
                <a:solidFill>
                  <a:srgbClr val="FF0000"/>
                </a:solidFill>
              </a:rPr>
              <a:t>IC: 28 FEB 08  (Medical Leave)</a:t>
            </a:r>
          </a:p>
        </p:txBody>
      </p:sp>
      <p:sp>
        <p:nvSpPr>
          <p:cNvPr id="171041" name="_s2135"/>
          <p:cNvSpPr>
            <a:spLocks noChangeArrowheads="1"/>
          </p:cNvSpPr>
          <p:nvPr/>
        </p:nvSpPr>
        <p:spPr bwMode="auto">
          <a:xfrm>
            <a:off x="7658100" y="4489450"/>
            <a:ext cx="1679575" cy="257175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WINSETTE, ALEX</a:t>
            </a:r>
            <a:r>
              <a:rPr lang="en-US" b="0">
                <a:solidFill>
                  <a:srgbClr val="008000"/>
                </a:solidFill>
              </a:rPr>
              <a:t>  [PMD-SL]  {S3A}  </a:t>
            </a:r>
            <a:endParaRPr lang="en-US">
              <a:solidFill>
                <a:srgbClr val="008000"/>
              </a:solidFill>
            </a:endParaRP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12 DEC 09</a:t>
            </a:r>
          </a:p>
        </p:txBody>
      </p:sp>
      <p:sp>
        <p:nvSpPr>
          <p:cNvPr id="171042" name="Rectangle 191"/>
          <p:cNvSpPr>
            <a:spLocks noChangeArrowheads="1"/>
          </p:cNvSpPr>
          <p:nvPr/>
        </p:nvSpPr>
        <p:spPr bwMode="auto">
          <a:xfrm>
            <a:off x="7694613" y="2698750"/>
            <a:ext cx="1643062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FAUX, WILLIAM </a:t>
            </a:r>
            <a:r>
              <a:rPr lang="en-US" b="0">
                <a:solidFill>
                  <a:srgbClr val="008000"/>
                </a:solidFill>
              </a:rPr>
              <a:t> [PMD-SL]   {S3A}  </a:t>
            </a:r>
            <a:r>
              <a:rPr lang="en-US">
                <a:solidFill>
                  <a:srgbClr val="008000"/>
                </a:solidFill>
              </a:rPr>
              <a:t>CSC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14 DEC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1043" name="Rectangle 118"/>
          <p:cNvSpPr>
            <a:spLocks noChangeArrowheads="1"/>
          </p:cNvSpPr>
          <p:nvPr/>
        </p:nvSpPr>
        <p:spPr bwMode="auto">
          <a:xfrm>
            <a:off x="7694613" y="1785938"/>
            <a:ext cx="15113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KIRK, ANDRE</a:t>
            </a:r>
            <a:r>
              <a:rPr lang="en-US" b="0">
                <a:solidFill>
                  <a:srgbClr val="008000"/>
                </a:solidFill>
              </a:rPr>
              <a:t> [MS-SL] {S3A} (CSC)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 : 03 JAN 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92"/>
          <p:cNvSpPr>
            <a:spLocks noChangeArrowheads="1"/>
          </p:cNvSpPr>
          <p:nvPr/>
        </p:nvSpPr>
        <p:spPr bwMode="auto">
          <a:xfrm>
            <a:off x="7878763" y="1497013"/>
            <a:ext cx="13811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MANAOIS, MICHAEL</a:t>
            </a:r>
            <a:r>
              <a:rPr lang="en-US" b="0">
                <a:solidFill>
                  <a:srgbClr val="008000"/>
                </a:solidFill>
              </a:rPr>
              <a:t>  [PMS-SL] {S3A}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24 JUN 07 (LEAD LOGISTICIAN)</a:t>
            </a:r>
          </a:p>
        </p:txBody>
      </p:sp>
      <p:sp>
        <p:nvSpPr>
          <p:cNvPr id="174083" name="Rectangle 293"/>
          <p:cNvSpPr>
            <a:spLocks noChangeArrowheads="1"/>
          </p:cNvSpPr>
          <p:nvPr/>
        </p:nvSpPr>
        <p:spPr bwMode="auto">
          <a:xfrm>
            <a:off x="7875588" y="250825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AZUL, GERALD</a:t>
            </a:r>
            <a:r>
              <a:rPr lang="en-US" b="0">
                <a:solidFill>
                  <a:srgbClr val="008000"/>
                </a:solidFill>
              </a:rPr>
              <a:t> [FST-J] {S3A}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20 OCT 08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084" name="AutoShape 296"/>
          <p:cNvSpPr>
            <a:spLocks noChangeArrowheads="1"/>
          </p:cNvSpPr>
          <p:nvPr/>
        </p:nvSpPr>
        <p:spPr bwMode="auto">
          <a:xfrm>
            <a:off x="7767638" y="2844800"/>
            <a:ext cx="1716087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4085" name="Rectangle 322"/>
          <p:cNvSpPr>
            <a:spLocks noChangeArrowheads="1"/>
          </p:cNvSpPr>
          <p:nvPr/>
        </p:nvSpPr>
        <p:spPr bwMode="auto">
          <a:xfrm>
            <a:off x="7875588" y="2276475"/>
            <a:ext cx="1381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VAZQUEZ, CARLOS</a:t>
            </a:r>
            <a:r>
              <a:rPr lang="en-US" b="0">
                <a:solidFill>
                  <a:srgbClr val="008000"/>
                </a:solidFill>
              </a:rPr>
              <a:t> [MS-SL] {R3E}           IC: 15 JUL 07</a:t>
            </a:r>
          </a:p>
        </p:txBody>
      </p:sp>
      <p:sp>
        <p:nvSpPr>
          <p:cNvPr id="174086" name="Rectangle 329"/>
          <p:cNvSpPr>
            <a:spLocks noChangeArrowheads="1"/>
          </p:cNvSpPr>
          <p:nvPr/>
        </p:nvSpPr>
        <p:spPr bwMode="auto">
          <a:xfrm>
            <a:off x="7840663" y="3027363"/>
            <a:ext cx="15954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SANCHEZ, ARTURO</a:t>
            </a:r>
            <a:r>
              <a:rPr lang="en-US" b="0">
                <a:solidFill>
                  <a:srgbClr val="008000"/>
                </a:solidFill>
              </a:rPr>
              <a:t> [FST-J] {AR1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OCT 07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4087" name="AutoShape 284"/>
          <p:cNvSpPr>
            <a:spLocks noChangeArrowheads="1"/>
          </p:cNvSpPr>
          <p:nvPr/>
        </p:nvSpPr>
        <p:spPr bwMode="auto">
          <a:xfrm>
            <a:off x="7767638" y="1238250"/>
            <a:ext cx="1716087" cy="7493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4088" name="AutoShape 284"/>
          <p:cNvSpPr>
            <a:spLocks noChangeArrowheads="1"/>
          </p:cNvSpPr>
          <p:nvPr/>
        </p:nvSpPr>
        <p:spPr bwMode="auto">
          <a:xfrm>
            <a:off x="7767638" y="2078038"/>
            <a:ext cx="1716087" cy="6572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4089" name="Rectangle 254"/>
          <p:cNvSpPr>
            <a:spLocks noChangeArrowheads="1"/>
          </p:cNvSpPr>
          <p:nvPr/>
        </p:nvSpPr>
        <p:spPr bwMode="auto">
          <a:xfrm>
            <a:off x="246063" y="4270375"/>
            <a:ext cx="12811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GARZA, ESTEBAN</a:t>
            </a:r>
            <a:r>
              <a:rPr lang="en-US" b="0">
                <a:solidFill>
                  <a:srgbClr val="008000"/>
                </a:solidFill>
              </a:rPr>
              <a:t> [FST-J] {AR1}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APR 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090" name="Rectangle 255"/>
          <p:cNvSpPr>
            <a:spLocks noChangeArrowheads="1"/>
          </p:cNvSpPr>
          <p:nvPr/>
        </p:nvSpPr>
        <p:spPr bwMode="auto">
          <a:xfrm>
            <a:off x="250825" y="3117850"/>
            <a:ext cx="13811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BOSWELL, EDUARDO</a:t>
            </a:r>
            <a:r>
              <a:rPr lang="en-US" b="0">
                <a:solidFill>
                  <a:srgbClr val="008000"/>
                </a:solidFill>
              </a:rPr>
              <a:t> [FST-SL] {BE7}</a:t>
            </a:r>
            <a:r>
              <a:rPr lang="en-US" b="0" u="sng">
                <a:solidFill>
                  <a:srgbClr val="008000"/>
                </a:solidFill>
              </a:rPr>
              <a:t>     </a:t>
            </a:r>
            <a:r>
              <a:rPr lang="en-US" b="0">
                <a:solidFill>
                  <a:srgbClr val="008000"/>
                </a:solidFill>
              </a:rPr>
              <a:t>IC: 01 JUL  07</a:t>
            </a:r>
          </a:p>
        </p:txBody>
      </p:sp>
      <p:sp>
        <p:nvSpPr>
          <p:cNvPr id="174091" name="Rectangle 257"/>
          <p:cNvSpPr>
            <a:spLocks noChangeArrowheads="1"/>
          </p:cNvSpPr>
          <p:nvPr/>
        </p:nvSpPr>
        <p:spPr bwMode="auto">
          <a:xfrm>
            <a:off x="246063" y="2516188"/>
            <a:ext cx="16065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SANTIAGO, PERFECTO</a:t>
            </a:r>
            <a:r>
              <a:rPr lang="en-US" b="0">
                <a:solidFill>
                  <a:srgbClr val="FF0000"/>
                </a:solidFill>
              </a:rPr>
              <a:t> [SC-I] {R3E}                IC: 27 OCT 07  MED LEAVE: 19 AUG 09  </a:t>
            </a:r>
          </a:p>
        </p:txBody>
      </p:sp>
      <p:sp>
        <p:nvSpPr>
          <p:cNvPr id="174092" name="Rectangle 258"/>
          <p:cNvSpPr>
            <a:spLocks noChangeArrowheads="1"/>
          </p:cNvSpPr>
          <p:nvPr/>
        </p:nvSpPr>
        <p:spPr bwMode="auto">
          <a:xfrm>
            <a:off x="2035175" y="1493838"/>
            <a:ext cx="13970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LIVINGSTON, CRAIG</a:t>
            </a:r>
            <a:r>
              <a:rPr lang="en-US" b="0">
                <a:solidFill>
                  <a:srgbClr val="008000"/>
                </a:solidFill>
              </a:rPr>
              <a:t> [FST-SL]  {DT2}          IC: 7 FEB 08 (TS/SCI)  (TECH LEAD) </a:t>
            </a:r>
          </a:p>
        </p:txBody>
      </p:sp>
      <p:sp>
        <p:nvSpPr>
          <p:cNvPr id="174093" name="_s2071"/>
          <p:cNvSpPr>
            <a:spLocks noChangeAspect="1" noChangeArrowheads="1"/>
          </p:cNvSpPr>
          <p:nvPr/>
        </p:nvSpPr>
        <p:spPr bwMode="auto">
          <a:xfrm>
            <a:off x="1962150" y="4087813"/>
            <a:ext cx="1716088" cy="54768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5037" tIns="2520" rIns="5037" bIns="2520"/>
          <a:lstStyle/>
          <a:p>
            <a:pPr algn="ctr" defTabSz="987425">
              <a:spcBef>
                <a:spcPct val="50000"/>
              </a:spcBef>
            </a:pPr>
            <a:r>
              <a:rPr lang="en-US" sz="800"/>
              <a:t>CECOM ESSC MGR Asst</a:t>
            </a:r>
            <a:r>
              <a:rPr lang="en-US" sz="1400"/>
              <a:t> </a:t>
            </a:r>
          </a:p>
        </p:txBody>
      </p:sp>
      <p:sp>
        <p:nvSpPr>
          <p:cNvPr id="174094" name="Rectangle 261"/>
          <p:cNvSpPr>
            <a:spLocks noChangeArrowheads="1"/>
          </p:cNvSpPr>
          <p:nvPr/>
        </p:nvSpPr>
        <p:spPr bwMode="auto">
          <a:xfrm>
            <a:off x="2108200" y="4379913"/>
            <a:ext cx="1327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SOULE, JEFFREY</a:t>
            </a:r>
            <a:r>
              <a:rPr lang="en-US" b="0">
                <a:solidFill>
                  <a:srgbClr val="008000"/>
                </a:solidFill>
              </a:rPr>
              <a:t> [PA-J] {S3A}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JUL 08</a:t>
            </a:r>
          </a:p>
        </p:txBody>
      </p:sp>
      <p:sp>
        <p:nvSpPr>
          <p:cNvPr id="174095" name="Rectangle 262"/>
          <p:cNvSpPr>
            <a:spLocks noChangeArrowheads="1"/>
          </p:cNvSpPr>
          <p:nvPr/>
        </p:nvSpPr>
        <p:spPr bwMode="auto">
          <a:xfrm>
            <a:off x="2035175" y="1749425"/>
            <a:ext cx="16017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HARRISON, MARK</a:t>
            </a:r>
            <a:r>
              <a:rPr lang="en-US" b="0">
                <a:solidFill>
                  <a:srgbClr val="008000"/>
                </a:solidFill>
              </a:rPr>
              <a:t> [FST-SL] {S3A}            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14 SEP 08  </a:t>
            </a:r>
          </a:p>
        </p:txBody>
      </p:sp>
      <p:sp>
        <p:nvSpPr>
          <p:cNvPr id="174096" name="Rectangle 264"/>
          <p:cNvSpPr>
            <a:spLocks noChangeArrowheads="1"/>
          </p:cNvSpPr>
          <p:nvPr/>
        </p:nvSpPr>
        <p:spPr bwMode="auto">
          <a:xfrm>
            <a:off x="246063" y="1493838"/>
            <a:ext cx="15589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MASSENBURG, PETER</a:t>
            </a:r>
            <a:r>
              <a:rPr lang="en-US" b="0">
                <a:solidFill>
                  <a:srgbClr val="008000"/>
                </a:solidFill>
              </a:rPr>
              <a:t> [PMS-SL] {S3A}    IC: 28 JULY 09  (LEAD LOGISTICIAN)</a:t>
            </a:r>
          </a:p>
        </p:txBody>
      </p:sp>
      <p:sp>
        <p:nvSpPr>
          <p:cNvPr id="174097" name="Rectangle 265"/>
          <p:cNvSpPr>
            <a:spLocks noChangeArrowheads="1"/>
          </p:cNvSpPr>
          <p:nvPr/>
        </p:nvSpPr>
        <p:spPr bwMode="auto">
          <a:xfrm>
            <a:off x="2035175" y="2005013"/>
            <a:ext cx="16748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PRATHER, BRUCE</a:t>
            </a:r>
            <a:r>
              <a:rPr lang="en-US" b="0">
                <a:solidFill>
                  <a:srgbClr val="008000"/>
                </a:solidFill>
              </a:rPr>
              <a:t> [ELT-J]  {DT2}                             IC:  04 JULY 09  (TS/SCI)  (Rotational / Bragg)</a:t>
            </a:r>
          </a:p>
        </p:txBody>
      </p:sp>
      <p:sp>
        <p:nvSpPr>
          <p:cNvPr id="174098" name="AutoShape 278"/>
          <p:cNvSpPr>
            <a:spLocks noChangeArrowheads="1"/>
          </p:cNvSpPr>
          <p:nvPr/>
        </p:nvSpPr>
        <p:spPr bwMode="auto">
          <a:xfrm>
            <a:off x="1962150" y="2881313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Vapor Tracer / 101WT</a:t>
            </a:r>
          </a:p>
        </p:txBody>
      </p:sp>
      <p:sp>
        <p:nvSpPr>
          <p:cNvPr id="174099" name="Rectangle 324"/>
          <p:cNvSpPr>
            <a:spLocks noChangeArrowheads="1"/>
          </p:cNvSpPr>
          <p:nvPr/>
        </p:nvSpPr>
        <p:spPr bwMode="auto">
          <a:xfrm>
            <a:off x="246063" y="1749425"/>
            <a:ext cx="15795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COTTON, CASEY</a:t>
            </a:r>
            <a:r>
              <a:rPr lang="en-US" b="0">
                <a:solidFill>
                  <a:srgbClr val="008000"/>
                </a:solidFill>
              </a:rPr>
              <a:t> [L-I] {S3A}  (CSC)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OCT 08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00" name="AutoShape 326"/>
          <p:cNvSpPr>
            <a:spLocks noChangeArrowheads="1"/>
          </p:cNvSpPr>
          <p:nvPr/>
        </p:nvSpPr>
        <p:spPr bwMode="auto">
          <a:xfrm>
            <a:off x="136525" y="2881313"/>
            <a:ext cx="1716088" cy="83978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4101" name="AutoShape 284"/>
          <p:cNvSpPr>
            <a:spLocks noChangeArrowheads="1"/>
          </p:cNvSpPr>
          <p:nvPr/>
        </p:nvSpPr>
        <p:spPr bwMode="auto">
          <a:xfrm>
            <a:off x="136525" y="1238250"/>
            <a:ext cx="1716088" cy="1570038"/>
          </a:xfrm>
          <a:prstGeom prst="roundRect">
            <a:avLst>
              <a:gd name="adj" fmla="val 973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4102" name="AutoShape 284"/>
          <p:cNvSpPr>
            <a:spLocks noChangeArrowheads="1"/>
          </p:cNvSpPr>
          <p:nvPr/>
        </p:nvSpPr>
        <p:spPr bwMode="auto">
          <a:xfrm>
            <a:off x="1962150" y="1238250"/>
            <a:ext cx="1716088" cy="1570038"/>
          </a:xfrm>
          <a:prstGeom prst="roundRect">
            <a:avLst>
              <a:gd name="adj" fmla="val 9194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4103" name="AutoShape 296"/>
          <p:cNvSpPr>
            <a:spLocks noChangeArrowheads="1"/>
          </p:cNvSpPr>
          <p:nvPr/>
        </p:nvSpPr>
        <p:spPr bwMode="auto">
          <a:xfrm>
            <a:off x="136525" y="3795713"/>
            <a:ext cx="1716088" cy="83978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4104" name="Rectangle 304"/>
          <p:cNvSpPr>
            <a:spLocks noChangeArrowheads="1"/>
          </p:cNvSpPr>
          <p:nvPr/>
        </p:nvSpPr>
        <p:spPr bwMode="auto">
          <a:xfrm>
            <a:off x="5868988" y="2625725"/>
            <a:ext cx="125253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OLIVAREZ, DWIGHT</a:t>
            </a:r>
            <a:r>
              <a:rPr lang="en-US" b="0">
                <a:solidFill>
                  <a:srgbClr val="008000"/>
                </a:solidFill>
              </a:rPr>
              <a:t> [FST-J] {AR1}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03 JUL  07</a:t>
            </a:r>
          </a:p>
        </p:txBody>
      </p:sp>
      <p:sp>
        <p:nvSpPr>
          <p:cNvPr id="174105" name="Rectangle 305"/>
          <p:cNvSpPr>
            <a:spLocks noChangeArrowheads="1"/>
          </p:cNvSpPr>
          <p:nvPr/>
        </p:nvSpPr>
        <p:spPr bwMode="auto">
          <a:xfrm>
            <a:off x="5868988" y="1493838"/>
            <a:ext cx="143986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JACOB, CHARLES</a:t>
            </a:r>
            <a:r>
              <a:rPr lang="en-US" b="0">
                <a:solidFill>
                  <a:srgbClr val="008000"/>
                </a:solidFill>
              </a:rPr>
              <a:t> [FST-J] {S3A}       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06 OCT 07</a:t>
            </a:r>
          </a:p>
        </p:txBody>
      </p:sp>
      <p:sp>
        <p:nvSpPr>
          <p:cNvPr id="174106" name="Rectangle 312"/>
          <p:cNvSpPr>
            <a:spLocks noChangeArrowheads="1"/>
          </p:cNvSpPr>
          <p:nvPr/>
        </p:nvSpPr>
        <p:spPr bwMode="auto">
          <a:xfrm>
            <a:off x="5868988" y="2005013"/>
            <a:ext cx="1377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ROUSE,LUCAS</a:t>
            </a:r>
            <a:r>
              <a:rPr lang="en-US" b="0">
                <a:solidFill>
                  <a:srgbClr val="008000"/>
                </a:solidFill>
              </a:rPr>
              <a:t> [FST-I] {R3E}    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18 AUG  07   (VT / IT)</a:t>
            </a:r>
          </a:p>
        </p:txBody>
      </p:sp>
      <p:sp>
        <p:nvSpPr>
          <p:cNvPr id="174107" name="Rectangle 313"/>
          <p:cNvSpPr>
            <a:spLocks noChangeArrowheads="1"/>
          </p:cNvSpPr>
          <p:nvPr/>
        </p:nvSpPr>
        <p:spPr bwMode="auto">
          <a:xfrm>
            <a:off x="4043363" y="3684588"/>
            <a:ext cx="15890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SCHROEDER, ROBERT</a:t>
            </a:r>
            <a:r>
              <a:rPr lang="en-US" b="0">
                <a:solidFill>
                  <a:srgbClr val="008000"/>
                </a:solidFill>
              </a:rPr>
              <a:t> [FST-J] {R3E}         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15 MAR 08</a:t>
            </a:r>
          </a:p>
        </p:txBody>
      </p:sp>
      <p:sp>
        <p:nvSpPr>
          <p:cNvPr id="174108" name="Rectangle 314"/>
          <p:cNvSpPr>
            <a:spLocks noChangeArrowheads="1"/>
          </p:cNvSpPr>
          <p:nvPr/>
        </p:nvSpPr>
        <p:spPr bwMode="auto">
          <a:xfrm>
            <a:off x="4043363" y="3100388"/>
            <a:ext cx="1228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MARK, CHARLES</a:t>
            </a:r>
            <a:r>
              <a:rPr lang="en-US" b="0">
                <a:solidFill>
                  <a:srgbClr val="008000"/>
                </a:solidFill>
              </a:rPr>
              <a:t> [PMS-J] {S3K}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04 MAR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09" name="AutoShape 318"/>
          <p:cNvSpPr>
            <a:spLocks noChangeArrowheads="1"/>
          </p:cNvSpPr>
          <p:nvPr/>
        </p:nvSpPr>
        <p:spPr bwMode="auto">
          <a:xfrm>
            <a:off x="3933825" y="2881313"/>
            <a:ext cx="17287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Fire Finder</a:t>
            </a:r>
          </a:p>
        </p:txBody>
      </p:sp>
      <p:sp>
        <p:nvSpPr>
          <p:cNvPr id="174110" name="AutoShape 320"/>
          <p:cNvSpPr>
            <a:spLocks noChangeArrowheads="1"/>
          </p:cNvSpPr>
          <p:nvPr/>
        </p:nvSpPr>
        <p:spPr bwMode="auto">
          <a:xfrm>
            <a:off x="3933825" y="3465513"/>
            <a:ext cx="1744663" cy="7683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101WT</a:t>
            </a:r>
          </a:p>
        </p:txBody>
      </p:sp>
      <p:sp>
        <p:nvSpPr>
          <p:cNvPr id="174111" name="AutoShape 284"/>
          <p:cNvSpPr>
            <a:spLocks noChangeArrowheads="1"/>
          </p:cNvSpPr>
          <p:nvPr/>
        </p:nvSpPr>
        <p:spPr bwMode="auto">
          <a:xfrm>
            <a:off x="3933825" y="1238250"/>
            <a:ext cx="1716088" cy="1570038"/>
          </a:xfrm>
          <a:prstGeom prst="roundRect">
            <a:avLst>
              <a:gd name="adj" fmla="val 1074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4112" name="Rectangle 236"/>
          <p:cNvSpPr>
            <a:spLocks noChangeArrowheads="1"/>
          </p:cNvSpPr>
          <p:nvPr/>
        </p:nvSpPr>
        <p:spPr bwMode="auto">
          <a:xfrm>
            <a:off x="2035175" y="3721100"/>
            <a:ext cx="16065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SHEPHERD, KEVIN</a:t>
            </a:r>
            <a:r>
              <a:rPr lang="en-US" b="0">
                <a:solidFill>
                  <a:srgbClr val="008000"/>
                </a:solidFill>
              </a:rPr>
              <a:t> [FST-I] {S3A}  </a:t>
            </a:r>
            <a:r>
              <a:rPr lang="en-US">
                <a:solidFill>
                  <a:srgbClr val="008000"/>
                </a:solidFill>
              </a:rPr>
              <a:t>ISO</a:t>
            </a:r>
            <a:r>
              <a:rPr lang="en-US" b="0">
                <a:solidFill>
                  <a:srgbClr val="008000"/>
                </a:solidFill>
              </a:rPr>
              <a:t> 9000                IC: 27 MAY 07</a:t>
            </a:r>
          </a:p>
        </p:txBody>
      </p:sp>
      <p:sp>
        <p:nvSpPr>
          <p:cNvPr id="174113" name="AutoShape 334"/>
          <p:cNvSpPr>
            <a:spLocks noChangeArrowheads="1"/>
          </p:cNvSpPr>
          <p:nvPr/>
        </p:nvSpPr>
        <p:spPr bwMode="auto">
          <a:xfrm>
            <a:off x="1962150" y="3502025"/>
            <a:ext cx="1716088" cy="51276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ISO 9001 / QAR</a:t>
            </a:r>
          </a:p>
        </p:txBody>
      </p:sp>
      <p:sp>
        <p:nvSpPr>
          <p:cNvPr id="174114" name="Rectangle 329"/>
          <p:cNvSpPr>
            <a:spLocks noChangeArrowheads="1"/>
          </p:cNvSpPr>
          <p:nvPr/>
        </p:nvSpPr>
        <p:spPr bwMode="auto">
          <a:xfrm>
            <a:off x="7840663" y="3246438"/>
            <a:ext cx="15954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PARNELL, THOMAS</a:t>
            </a:r>
            <a:r>
              <a:rPr lang="en-US" b="0">
                <a:solidFill>
                  <a:srgbClr val="008000"/>
                </a:solidFill>
              </a:rPr>
              <a:t> [FST-I] {AR1</a:t>
            </a:r>
            <a:r>
              <a:rPr lang="en-US">
                <a:solidFill>
                  <a:srgbClr val="008000"/>
                </a:solidFill>
              </a:rPr>
              <a:t>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JUNE 09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15" name="Rectangle 291"/>
          <p:cNvSpPr>
            <a:spLocks noChangeArrowheads="1"/>
          </p:cNvSpPr>
          <p:nvPr/>
        </p:nvSpPr>
        <p:spPr bwMode="auto">
          <a:xfrm>
            <a:off x="246063" y="4014788"/>
            <a:ext cx="1525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GRANT, ORAL</a:t>
            </a:r>
            <a:r>
              <a:rPr lang="en-US" b="0">
                <a:solidFill>
                  <a:srgbClr val="008000"/>
                </a:solidFill>
              </a:rPr>
              <a:t> [FST-SL] {AR1}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 : 21 JUN 09 </a:t>
            </a:r>
          </a:p>
        </p:txBody>
      </p:sp>
      <p:sp>
        <p:nvSpPr>
          <p:cNvPr id="174116" name="Rectangle 252"/>
          <p:cNvSpPr>
            <a:spLocks noChangeArrowheads="1"/>
          </p:cNvSpPr>
          <p:nvPr/>
        </p:nvSpPr>
        <p:spPr bwMode="auto">
          <a:xfrm>
            <a:off x="2035175" y="2260600"/>
            <a:ext cx="1354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REED, JUSTIN</a:t>
            </a:r>
            <a:r>
              <a:rPr lang="en-US" b="0">
                <a:solidFill>
                  <a:srgbClr val="008000"/>
                </a:solidFill>
              </a:rPr>
              <a:t> [ET-I] {DT2}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28 JUNE 09   (TS/SCI)</a:t>
            </a:r>
          </a:p>
        </p:txBody>
      </p:sp>
      <p:sp>
        <p:nvSpPr>
          <p:cNvPr id="174117" name="Rectangle 280"/>
          <p:cNvSpPr>
            <a:spLocks noChangeArrowheads="1"/>
          </p:cNvSpPr>
          <p:nvPr/>
        </p:nvSpPr>
        <p:spPr bwMode="auto">
          <a:xfrm>
            <a:off x="7878763" y="1730375"/>
            <a:ext cx="1644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HOUSER, ELLIOT</a:t>
            </a:r>
            <a:r>
              <a:rPr lang="en-US" b="0">
                <a:solidFill>
                  <a:srgbClr val="008000"/>
                </a:solidFill>
              </a:rPr>
              <a:t>  [PMS-SL] {AR1} 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JUL 09</a:t>
            </a:r>
          </a:p>
        </p:txBody>
      </p:sp>
      <p:sp>
        <p:nvSpPr>
          <p:cNvPr id="174118" name="Rectangle 306"/>
          <p:cNvSpPr>
            <a:spLocks noChangeArrowheads="1"/>
          </p:cNvSpPr>
          <p:nvPr/>
        </p:nvSpPr>
        <p:spPr bwMode="auto">
          <a:xfrm>
            <a:off x="4043363" y="1493838"/>
            <a:ext cx="136366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COLEMAN, JAMES</a:t>
            </a:r>
            <a:r>
              <a:rPr lang="en-US" b="0">
                <a:solidFill>
                  <a:srgbClr val="008000"/>
                </a:solidFill>
              </a:rPr>
              <a:t> [PMS-SL] {S3A}                  IC: 27 JUN 09 (LEAD LOGISTICIAN)</a:t>
            </a:r>
          </a:p>
        </p:txBody>
      </p:sp>
      <p:sp>
        <p:nvSpPr>
          <p:cNvPr id="174119" name="Rectangle 306"/>
          <p:cNvSpPr>
            <a:spLocks noChangeArrowheads="1"/>
          </p:cNvSpPr>
          <p:nvPr/>
        </p:nvSpPr>
        <p:spPr bwMode="auto">
          <a:xfrm>
            <a:off x="4043363" y="2005013"/>
            <a:ext cx="157003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PENA, MARTINA</a:t>
            </a:r>
            <a:r>
              <a:rPr lang="en-US" b="0">
                <a:solidFill>
                  <a:srgbClr val="008000"/>
                </a:solidFill>
              </a:rPr>
              <a:t> [SC-I] {S3A} </a:t>
            </a:r>
            <a:r>
              <a:rPr lang="en-US">
                <a:solidFill>
                  <a:srgbClr val="008000"/>
                </a:solidFill>
              </a:rPr>
              <a:t/>
            </a:r>
            <a:br>
              <a:rPr lang="en-US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25 APR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20" name="AutoShape 278"/>
          <p:cNvSpPr>
            <a:spLocks noChangeArrowheads="1"/>
          </p:cNvSpPr>
          <p:nvPr/>
        </p:nvSpPr>
        <p:spPr bwMode="auto">
          <a:xfrm>
            <a:off x="5759450" y="1238250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4121" name="AutoShape 278"/>
          <p:cNvSpPr>
            <a:spLocks noChangeArrowheads="1"/>
          </p:cNvSpPr>
          <p:nvPr/>
        </p:nvSpPr>
        <p:spPr bwMode="auto">
          <a:xfrm>
            <a:off x="5759450" y="1822450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Vapor Tracer</a:t>
            </a:r>
          </a:p>
        </p:txBody>
      </p:sp>
      <p:sp>
        <p:nvSpPr>
          <p:cNvPr id="174122" name="AutoShape 278"/>
          <p:cNvSpPr>
            <a:spLocks noChangeArrowheads="1"/>
          </p:cNvSpPr>
          <p:nvPr/>
        </p:nvSpPr>
        <p:spPr bwMode="auto">
          <a:xfrm>
            <a:off x="5759450" y="2406650"/>
            <a:ext cx="1716088" cy="5842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</a:t>
            </a:r>
          </a:p>
        </p:txBody>
      </p:sp>
      <p:sp>
        <p:nvSpPr>
          <p:cNvPr id="174123" name="Rectangle 327"/>
          <p:cNvSpPr>
            <a:spLocks noChangeArrowheads="1"/>
          </p:cNvSpPr>
          <p:nvPr/>
        </p:nvSpPr>
        <p:spPr bwMode="auto">
          <a:xfrm>
            <a:off x="4043363" y="1749425"/>
            <a:ext cx="15335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QUINN, DAMON</a:t>
            </a:r>
            <a:r>
              <a:rPr lang="en-US" b="0">
                <a:solidFill>
                  <a:srgbClr val="008000"/>
                </a:solidFill>
              </a:rPr>
              <a:t> [SC-I] {S3D}                            IC: 19 APR 08  (Log)  </a:t>
            </a:r>
          </a:p>
        </p:txBody>
      </p:sp>
      <p:sp>
        <p:nvSpPr>
          <p:cNvPr id="174124" name="Rectangle 376"/>
          <p:cNvSpPr>
            <a:spLocks noChangeArrowheads="1"/>
          </p:cNvSpPr>
          <p:nvPr/>
        </p:nvSpPr>
        <p:spPr bwMode="auto">
          <a:xfrm>
            <a:off x="246063" y="2005013"/>
            <a:ext cx="142398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BELLARD, DEREK</a:t>
            </a:r>
            <a:r>
              <a:rPr lang="en-US" b="0">
                <a:solidFill>
                  <a:srgbClr val="008000"/>
                </a:solidFill>
              </a:rPr>
              <a:t>  [SC-I] {S3D}                 IC: 04 OCT 09 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74125" name="Rounded Rectangle 55"/>
          <p:cNvSpPr>
            <a:spLocks noChangeArrowheads="1"/>
          </p:cNvSpPr>
          <p:nvPr/>
        </p:nvSpPr>
        <p:spPr bwMode="auto">
          <a:xfrm>
            <a:off x="136525" y="2406650"/>
            <a:ext cx="1716088" cy="401638"/>
          </a:xfrm>
          <a:prstGeom prst="roundRect">
            <a:avLst>
              <a:gd name="adj" fmla="val 37616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/>
            <a:endParaRPr lang="en-US"/>
          </a:p>
        </p:txBody>
      </p:sp>
      <p:sp>
        <p:nvSpPr>
          <p:cNvPr id="174126" name="Rectangle 311"/>
          <p:cNvSpPr>
            <a:spLocks noChangeArrowheads="1"/>
          </p:cNvSpPr>
          <p:nvPr/>
        </p:nvSpPr>
        <p:spPr bwMode="auto">
          <a:xfrm>
            <a:off x="2035175" y="3063875"/>
            <a:ext cx="16541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WILLIAMS, CALEB </a:t>
            </a:r>
            <a:r>
              <a:rPr lang="en-US" b="0">
                <a:solidFill>
                  <a:srgbClr val="008000"/>
                </a:solidFill>
              </a:rPr>
              <a:t> [FST-J]  {R3E}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26 DEC 09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27" name="Rectangle 311"/>
          <p:cNvSpPr>
            <a:spLocks noChangeArrowheads="1"/>
          </p:cNvSpPr>
          <p:nvPr/>
        </p:nvSpPr>
        <p:spPr bwMode="auto">
          <a:xfrm>
            <a:off x="4043363" y="3941763"/>
            <a:ext cx="1168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OBRIEN, JASON </a:t>
            </a:r>
            <a:r>
              <a:rPr lang="en-US" b="0">
                <a:solidFill>
                  <a:srgbClr val="008000"/>
                </a:solidFill>
              </a:rPr>
              <a:t>  [ET-I]  {R3E}    </a:t>
            </a:r>
            <a:r>
              <a:rPr lang="en-US">
                <a:solidFill>
                  <a:srgbClr val="008000"/>
                </a:solidFill>
              </a:rPr>
              <a:t>IC</a:t>
            </a:r>
            <a:r>
              <a:rPr lang="en-US" b="0">
                <a:solidFill>
                  <a:srgbClr val="008000"/>
                </a:solidFill>
              </a:rPr>
              <a:t>: 12 DEC 09 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4128" name="Rectangle 302"/>
          <p:cNvSpPr>
            <a:spLocks noChangeArrowheads="1"/>
          </p:cNvSpPr>
          <p:nvPr/>
        </p:nvSpPr>
        <p:spPr bwMode="auto">
          <a:xfrm>
            <a:off x="246063" y="3355975"/>
            <a:ext cx="157003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CALLEJAS, GONZALO </a:t>
            </a:r>
            <a:r>
              <a:rPr lang="en-US" b="0">
                <a:solidFill>
                  <a:srgbClr val="3C3CB6"/>
                </a:solidFill>
              </a:rPr>
              <a:t>[FST-J]  {BE7}     ETA: TBD      </a:t>
            </a:r>
            <a:r>
              <a:rPr lang="en-US">
                <a:solidFill>
                  <a:srgbClr val="3C3CB6"/>
                </a:solidFill>
              </a:rPr>
              <a:t>33549BR </a:t>
            </a:r>
            <a:endParaRPr lang="en-US" b="0">
              <a:solidFill>
                <a:srgbClr val="3C3CB6"/>
              </a:solidFill>
            </a:endParaRPr>
          </a:p>
        </p:txBody>
      </p:sp>
      <p:sp>
        <p:nvSpPr>
          <p:cNvPr id="174129" name="Rectangle 302"/>
          <p:cNvSpPr>
            <a:spLocks noChangeArrowheads="1"/>
          </p:cNvSpPr>
          <p:nvPr/>
        </p:nvSpPr>
        <p:spPr bwMode="auto">
          <a:xfrm>
            <a:off x="5868988" y="3355975"/>
            <a:ext cx="164306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HODGES, STEVEN </a:t>
            </a:r>
            <a:r>
              <a:rPr lang="en-US" b="0">
                <a:solidFill>
                  <a:srgbClr val="3C3CB6"/>
                </a:solidFill>
              </a:rPr>
              <a:t> [FST-J]  {BE7} </a:t>
            </a:r>
            <a:r>
              <a:rPr lang="en-US">
                <a:solidFill>
                  <a:srgbClr val="3C3CB6"/>
                </a:solidFill>
              </a:rPr>
              <a:t>33550BR </a:t>
            </a:r>
            <a:r>
              <a:rPr lang="en-US" b="0">
                <a:solidFill>
                  <a:srgbClr val="3C3CB6"/>
                </a:solidFill>
              </a:rPr>
              <a:t>                                      ETA: 31 JAN 10 </a:t>
            </a:r>
          </a:p>
        </p:txBody>
      </p:sp>
      <p:sp>
        <p:nvSpPr>
          <p:cNvPr id="174130" name="Rectangle 311"/>
          <p:cNvSpPr>
            <a:spLocks noChangeArrowheads="1"/>
          </p:cNvSpPr>
          <p:nvPr/>
        </p:nvSpPr>
        <p:spPr bwMode="auto">
          <a:xfrm>
            <a:off x="2035175" y="2516188"/>
            <a:ext cx="160655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ALBRECHT, ROBERT </a:t>
            </a:r>
            <a:r>
              <a:rPr lang="en-US" b="0">
                <a:solidFill>
                  <a:srgbClr val="3C3CB6"/>
                </a:solidFill>
              </a:rPr>
              <a:t>  [ELT-J]  {X2D}       ETA: 30 JAN 09   (Rotational / Bragg)</a:t>
            </a:r>
            <a:endParaRPr lang="en-US">
              <a:solidFill>
                <a:srgbClr val="3C3CB6"/>
              </a:solidFill>
            </a:endParaRPr>
          </a:p>
        </p:txBody>
      </p:sp>
      <p:sp>
        <p:nvSpPr>
          <p:cNvPr id="174131" name="AutoShape 326"/>
          <p:cNvSpPr>
            <a:spLocks noChangeArrowheads="1"/>
          </p:cNvSpPr>
          <p:nvPr/>
        </p:nvSpPr>
        <p:spPr bwMode="auto">
          <a:xfrm>
            <a:off x="5759450" y="3100388"/>
            <a:ext cx="1752600" cy="5842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4132" name="Rectangle 281"/>
          <p:cNvSpPr>
            <a:spLocks noChangeArrowheads="1"/>
          </p:cNvSpPr>
          <p:nvPr/>
        </p:nvSpPr>
        <p:spPr bwMode="auto">
          <a:xfrm>
            <a:off x="7804150" y="4270375"/>
            <a:ext cx="1527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CAMERON, WILLIAM</a:t>
            </a:r>
            <a:r>
              <a:rPr lang="en-US" b="0">
                <a:solidFill>
                  <a:srgbClr val="008000"/>
                </a:solidFill>
              </a:rPr>
              <a:t> [FST-J]  {S3A}           IC: 01 OCT 08 (SITE LEAD)</a:t>
            </a:r>
          </a:p>
        </p:txBody>
      </p:sp>
      <p:sp>
        <p:nvSpPr>
          <p:cNvPr id="174133" name="AutoShape 296"/>
          <p:cNvSpPr>
            <a:spLocks noChangeArrowheads="1"/>
          </p:cNvSpPr>
          <p:nvPr/>
        </p:nvSpPr>
        <p:spPr bwMode="auto">
          <a:xfrm>
            <a:off x="7731125" y="4051300"/>
            <a:ext cx="1716088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AutoShape 284"/>
          <p:cNvSpPr>
            <a:spLocks noChangeArrowheads="1"/>
          </p:cNvSpPr>
          <p:nvPr/>
        </p:nvSpPr>
        <p:spPr bwMode="auto">
          <a:xfrm>
            <a:off x="4956175" y="2114550"/>
            <a:ext cx="1716088" cy="1460500"/>
          </a:xfrm>
          <a:prstGeom prst="roundRect">
            <a:avLst>
              <a:gd name="adj" fmla="val 10861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7155" name="AutoShape 284"/>
          <p:cNvSpPr>
            <a:spLocks noChangeArrowheads="1"/>
          </p:cNvSpPr>
          <p:nvPr/>
        </p:nvSpPr>
        <p:spPr bwMode="auto">
          <a:xfrm>
            <a:off x="6745288" y="2105025"/>
            <a:ext cx="1752600" cy="1946275"/>
          </a:xfrm>
          <a:prstGeom prst="roundRect">
            <a:avLst>
              <a:gd name="adj" fmla="val 1008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7156" name="AutoShape 296"/>
          <p:cNvSpPr>
            <a:spLocks noChangeArrowheads="1"/>
          </p:cNvSpPr>
          <p:nvPr/>
        </p:nvSpPr>
        <p:spPr bwMode="auto">
          <a:xfrm>
            <a:off x="4956175" y="3684588"/>
            <a:ext cx="1716088" cy="80486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7157" name="Rectangle 235"/>
          <p:cNvSpPr>
            <a:spLocks noChangeArrowheads="1"/>
          </p:cNvSpPr>
          <p:nvPr/>
        </p:nvSpPr>
        <p:spPr bwMode="auto">
          <a:xfrm>
            <a:off x="1085850" y="3721100"/>
            <a:ext cx="1250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RONCO, SAMUEL</a:t>
            </a:r>
            <a:r>
              <a:rPr lang="en-US" b="0">
                <a:solidFill>
                  <a:srgbClr val="008000"/>
                </a:solidFill>
              </a:rPr>
              <a:t> [FST-J]  {AR1}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01 MAY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7158" name="Rectangle 237"/>
          <p:cNvSpPr>
            <a:spLocks noChangeArrowheads="1"/>
          </p:cNvSpPr>
          <p:nvPr/>
        </p:nvSpPr>
        <p:spPr bwMode="auto">
          <a:xfrm>
            <a:off x="1085850" y="3465513"/>
            <a:ext cx="1206500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ESTES, DAVID</a:t>
            </a:r>
            <a:r>
              <a:rPr lang="en-US">
                <a:solidFill>
                  <a:srgbClr val="008000"/>
                </a:solidFill>
              </a:rPr>
              <a:t> [FST-J] {AR1}                                                  IC: 20 OCT 07  (SHOP LEAD)</a:t>
            </a:r>
          </a:p>
        </p:txBody>
      </p:sp>
      <p:sp>
        <p:nvSpPr>
          <p:cNvPr id="177159" name="Rectangle 239"/>
          <p:cNvSpPr>
            <a:spLocks noChangeArrowheads="1"/>
          </p:cNvSpPr>
          <p:nvPr/>
        </p:nvSpPr>
        <p:spPr bwMode="auto">
          <a:xfrm>
            <a:off x="1058863" y="2406650"/>
            <a:ext cx="1477962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STINSON, BRUCE</a:t>
            </a:r>
            <a:r>
              <a:rPr lang="en-US" b="0">
                <a:solidFill>
                  <a:srgbClr val="008000"/>
                </a:solidFill>
              </a:rPr>
              <a:t> [PMS-SL] {S3A}                    IC: 29 MAR 08  (LEAD LOGISTICIAN)</a:t>
            </a:r>
          </a:p>
        </p:txBody>
      </p:sp>
      <p:sp>
        <p:nvSpPr>
          <p:cNvPr id="177160" name="Rectangle 307"/>
          <p:cNvSpPr>
            <a:spLocks noChangeArrowheads="1"/>
          </p:cNvSpPr>
          <p:nvPr/>
        </p:nvSpPr>
        <p:spPr bwMode="auto">
          <a:xfrm>
            <a:off x="1063625" y="2673350"/>
            <a:ext cx="1562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BALDWIN, EBONI</a:t>
            </a:r>
            <a:r>
              <a:rPr lang="en-US" b="0">
                <a:solidFill>
                  <a:srgbClr val="008000"/>
                </a:solidFill>
              </a:rPr>
              <a:t> [SC-I] {R3E}      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14 JUN 08</a:t>
            </a:r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7161" name="AutoShape 284"/>
          <p:cNvSpPr>
            <a:spLocks noChangeArrowheads="1"/>
          </p:cNvSpPr>
          <p:nvPr/>
        </p:nvSpPr>
        <p:spPr bwMode="auto">
          <a:xfrm>
            <a:off x="939800" y="2074863"/>
            <a:ext cx="1746250" cy="10255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7162" name="AutoShape 284"/>
          <p:cNvSpPr>
            <a:spLocks noChangeArrowheads="1"/>
          </p:cNvSpPr>
          <p:nvPr/>
        </p:nvSpPr>
        <p:spPr bwMode="auto">
          <a:xfrm>
            <a:off x="2801938" y="2078038"/>
            <a:ext cx="1727200" cy="1643062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7163" name="AutoShape 296"/>
          <p:cNvSpPr>
            <a:spLocks noChangeArrowheads="1"/>
          </p:cNvSpPr>
          <p:nvPr/>
        </p:nvSpPr>
        <p:spPr bwMode="auto">
          <a:xfrm>
            <a:off x="954088" y="3173413"/>
            <a:ext cx="1738312" cy="95091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7164" name="Rectangle 240"/>
          <p:cNvSpPr>
            <a:spLocks noChangeArrowheads="1"/>
          </p:cNvSpPr>
          <p:nvPr/>
        </p:nvSpPr>
        <p:spPr bwMode="auto">
          <a:xfrm>
            <a:off x="2874963" y="2662238"/>
            <a:ext cx="15525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WOLBOLDT, PAUL</a:t>
            </a:r>
            <a:r>
              <a:rPr lang="en-US" b="0">
                <a:solidFill>
                  <a:srgbClr val="008000"/>
                </a:solidFill>
              </a:rPr>
              <a:t> [FST-SL] {S3A}       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18 APR 09   (TS/SCI)</a:t>
            </a:r>
          </a:p>
        </p:txBody>
      </p:sp>
      <p:sp>
        <p:nvSpPr>
          <p:cNvPr id="177165" name="Rectangle 207"/>
          <p:cNvSpPr>
            <a:spLocks noChangeArrowheads="1"/>
          </p:cNvSpPr>
          <p:nvPr/>
        </p:nvSpPr>
        <p:spPr bwMode="auto">
          <a:xfrm>
            <a:off x="6854825" y="2625725"/>
            <a:ext cx="1643063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987425"/>
            <a:r>
              <a:rPr lang="en-US" b="0" u="sng">
                <a:solidFill>
                  <a:srgbClr val="3C3CB6"/>
                </a:solidFill>
              </a:rPr>
              <a:t>COLLINS, ROBERT</a:t>
            </a:r>
            <a:r>
              <a:rPr lang="en-US" b="0">
                <a:solidFill>
                  <a:srgbClr val="3C3CB6"/>
                </a:solidFill>
              </a:rPr>
              <a:t>  [FST-J] {X2D}                  IC: 04 MAY 09  TS/SCI     33542BR </a:t>
            </a:r>
          </a:p>
        </p:txBody>
      </p:sp>
      <p:sp>
        <p:nvSpPr>
          <p:cNvPr id="177166" name="Rectangle 330"/>
          <p:cNvSpPr>
            <a:spLocks noChangeArrowheads="1"/>
          </p:cNvSpPr>
          <p:nvPr/>
        </p:nvSpPr>
        <p:spPr bwMode="auto">
          <a:xfrm>
            <a:off x="6854825" y="2370138"/>
            <a:ext cx="15763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COURTNEY, JOE</a:t>
            </a:r>
            <a:r>
              <a:rPr lang="en-US" b="0">
                <a:solidFill>
                  <a:srgbClr val="008000"/>
                </a:solidFill>
              </a:rPr>
              <a:t> [FST-SL] {S3A}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23 MAY 08  (TECH LEAD)</a:t>
            </a:r>
          </a:p>
        </p:txBody>
      </p:sp>
      <p:sp>
        <p:nvSpPr>
          <p:cNvPr id="177167" name="Rectangle 263"/>
          <p:cNvSpPr>
            <a:spLocks noChangeArrowheads="1"/>
          </p:cNvSpPr>
          <p:nvPr/>
        </p:nvSpPr>
        <p:spPr bwMode="auto">
          <a:xfrm>
            <a:off x="5065713" y="2625725"/>
            <a:ext cx="15748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JOHNSON, RODNEY</a:t>
            </a:r>
            <a:r>
              <a:rPr lang="en-US" b="0">
                <a:solidFill>
                  <a:srgbClr val="008000"/>
                </a:solidFill>
              </a:rPr>
              <a:t> [PMS-J] {S3A}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20 OCT 08    (Transportation)</a:t>
            </a:r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7168" name="Rectangle 266"/>
          <p:cNvSpPr>
            <a:spLocks noChangeArrowheads="1"/>
          </p:cNvSpPr>
          <p:nvPr/>
        </p:nvSpPr>
        <p:spPr bwMode="auto">
          <a:xfrm>
            <a:off x="5065713" y="2881313"/>
            <a:ext cx="15779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PRESTON, JAMES</a:t>
            </a:r>
            <a:r>
              <a:rPr lang="en-US" b="0">
                <a:solidFill>
                  <a:srgbClr val="008000"/>
                </a:solidFill>
              </a:rPr>
              <a:t> [SC-I]  {S3A}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IC:05 DEC 09 </a:t>
            </a:r>
          </a:p>
        </p:txBody>
      </p:sp>
      <p:sp>
        <p:nvSpPr>
          <p:cNvPr id="177169" name="Rectangle 310"/>
          <p:cNvSpPr>
            <a:spLocks noChangeArrowheads="1"/>
          </p:cNvSpPr>
          <p:nvPr/>
        </p:nvSpPr>
        <p:spPr bwMode="auto">
          <a:xfrm>
            <a:off x="5065713" y="2370138"/>
            <a:ext cx="1630362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TENETTE, TRINI</a:t>
            </a:r>
            <a:r>
              <a:rPr lang="en-US" b="0">
                <a:solidFill>
                  <a:srgbClr val="008000"/>
                </a:solidFill>
              </a:rPr>
              <a:t> [SC-I] {R3E}  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26 JUL 08  (LEAD LOGISTICIAN)</a:t>
            </a:r>
          </a:p>
        </p:txBody>
      </p:sp>
      <p:sp>
        <p:nvSpPr>
          <p:cNvPr id="177170" name="Rectangle 304"/>
          <p:cNvSpPr>
            <a:spLocks noChangeArrowheads="1"/>
          </p:cNvSpPr>
          <p:nvPr/>
        </p:nvSpPr>
        <p:spPr bwMode="auto">
          <a:xfrm>
            <a:off x="5065713" y="3905250"/>
            <a:ext cx="1539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WILLIAMS, DERIK</a:t>
            </a:r>
            <a:r>
              <a:rPr lang="en-US" b="0">
                <a:solidFill>
                  <a:srgbClr val="008000"/>
                </a:solidFill>
              </a:rPr>
              <a:t> [FST-J] {AR1}  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 09 MAY 09</a:t>
            </a:r>
          </a:p>
        </p:txBody>
      </p:sp>
      <p:sp>
        <p:nvSpPr>
          <p:cNvPr id="177171" name="Rectangle 333"/>
          <p:cNvSpPr>
            <a:spLocks noChangeArrowheads="1"/>
          </p:cNvSpPr>
          <p:nvPr/>
        </p:nvSpPr>
        <p:spPr bwMode="auto">
          <a:xfrm>
            <a:off x="2874963" y="2881313"/>
            <a:ext cx="15906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LEONARD, CHARLES</a:t>
            </a:r>
            <a:r>
              <a:rPr lang="en-US" b="0">
                <a:solidFill>
                  <a:srgbClr val="008000"/>
                </a:solidFill>
              </a:rPr>
              <a:t> [ELT-J)  {DT1}                 IC: 04 JULY 09 (Rotational / BRAGG)  </a:t>
            </a:r>
          </a:p>
        </p:txBody>
      </p:sp>
      <p:sp>
        <p:nvSpPr>
          <p:cNvPr id="177172" name="Rectangle 238"/>
          <p:cNvSpPr>
            <a:spLocks noChangeArrowheads="1"/>
          </p:cNvSpPr>
          <p:nvPr/>
        </p:nvSpPr>
        <p:spPr bwMode="auto">
          <a:xfrm>
            <a:off x="6891338" y="3648075"/>
            <a:ext cx="1579562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BUSCH, CHRISTOPHER</a:t>
            </a:r>
            <a:r>
              <a:rPr lang="en-US" b="0">
                <a:solidFill>
                  <a:srgbClr val="008000"/>
                </a:solidFill>
              </a:rPr>
              <a:t> [FST-J] {P3A/DT1}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MAY 09 (TS/SCI) (Rotational / Bragg)</a:t>
            </a:r>
          </a:p>
        </p:txBody>
      </p:sp>
      <p:sp>
        <p:nvSpPr>
          <p:cNvPr id="177173" name="AutoShape 250"/>
          <p:cNvSpPr>
            <a:spLocks noChangeArrowheads="1"/>
          </p:cNvSpPr>
          <p:nvPr/>
        </p:nvSpPr>
        <p:spPr bwMode="auto">
          <a:xfrm>
            <a:off x="6745288" y="3355975"/>
            <a:ext cx="1752600" cy="695325"/>
          </a:xfrm>
          <a:prstGeom prst="roundRect">
            <a:avLst>
              <a:gd name="adj" fmla="val 2575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endParaRPr lang="en-US" sz="800">
              <a:solidFill>
                <a:srgbClr val="FF0000"/>
              </a:solidFill>
            </a:endParaRPr>
          </a:p>
        </p:txBody>
      </p:sp>
      <p:sp>
        <p:nvSpPr>
          <p:cNvPr id="177174" name="TextBox 28"/>
          <p:cNvSpPr txBox="1">
            <a:spLocks noChangeArrowheads="1"/>
          </p:cNvSpPr>
          <p:nvPr/>
        </p:nvSpPr>
        <p:spPr bwMode="auto">
          <a:xfrm>
            <a:off x="6745288" y="3355975"/>
            <a:ext cx="1628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                 CJSOTF</a:t>
            </a:r>
          </a:p>
          <a:p>
            <a:r>
              <a:rPr lang="en-US"/>
              <a:t>    Transition to RSC Support 30 DEC 09</a:t>
            </a:r>
          </a:p>
        </p:txBody>
      </p:sp>
      <p:sp>
        <p:nvSpPr>
          <p:cNvPr id="177175" name="Rectangle 241"/>
          <p:cNvSpPr>
            <a:spLocks noChangeArrowheads="1"/>
          </p:cNvSpPr>
          <p:nvPr/>
        </p:nvSpPr>
        <p:spPr bwMode="auto">
          <a:xfrm>
            <a:off x="2874963" y="2406650"/>
            <a:ext cx="149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PLUNKET, JOHN</a:t>
            </a:r>
            <a:r>
              <a:rPr lang="en-US" b="0">
                <a:solidFill>
                  <a:srgbClr val="008000"/>
                </a:solidFill>
              </a:rPr>
              <a:t> [FST-J] {S3A}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DEC 08  (DEPUTY MANAGER) </a:t>
            </a:r>
          </a:p>
        </p:txBody>
      </p:sp>
      <p:sp>
        <p:nvSpPr>
          <p:cNvPr id="177176" name="Rectangle 311"/>
          <p:cNvSpPr>
            <a:spLocks noChangeArrowheads="1"/>
          </p:cNvSpPr>
          <p:nvPr/>
        </p:nvSpPr>
        <p:spPr bwMode="auto">
          <a:xfrm>
            <a:off x="2874963" y="3319463"/>
            <a:ext cx="16541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TAYLOR, ERNEST </a:t>
            </a:r>
            <a:r>
              <a:rPr lang="en-US" b="0">
                <a:solidFill>
                  <a:srgbClr val="008000"/>
                </a:solidFill>
              </a:rPr>
              <a:t> [FST-J]  {S3A}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26 DEC 09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7177" name="Rectangle 302"/>
          <p:cNvSpPr>
            <a:spLocks noChangeArrowheads="1"/>
          </p:cNvSpPr>
          <p:nvPr/>
        </p:nvSpPr>
        <p:spPr bwMode="auto">
          <a:xfrm>
            <a:off x="5065713" y="4124325"/>
            <a:ext cx="15700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BUTLER, WILLIAM </a:t>
            </a:r>
            <a:r>
              <a:rPr lang="en-US" b="0">
                <a:solidFill>
                  <a:srgbClr val="008000"/>
                </a:solidFill>
              </a:rPr>
              <a:t> [FST-I] {AR1}                                       IC: 28 NOV 09 </a:t>
            </a:r>
          </a:p>
        </p:txBody>
      </p:sp>
      <p:sp>
        <p:nvSpPr>
          <p:cNvPr id="177178" name="Rectangle 302"/>
          <p:cNvSpPr>
            <a:spLocks noChangeArrowheads="1"/>
          </p:cNvSpPr>
          <p:nvPr/>
        </p:nvSpPr>
        <p:spPr bwMode="auto">
          <a:xfrm>
            <a:off x="5065713" y="4773613"/>
            <a:ext cx="14605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{F2C}  </a:t>
            </a:r>
            <a:r>
              <a:rPr lang="en-US">
                <a:solidFill>
                  <a:srgbClr val="FF0000"/>
                </a:solidFill>
              </a:rPr>
              <a:t>33551BR  </a:t>
            </a:r>
            <a:r>
              <a:rPr lang="en-US" b="0">
                <a:solidFill>
                  <a:srgbClr val="FF0000"/>
                </a:solidFill>
              </a:rPr>
              <a:t>          ETA: TBD (contingent)</a:t>
            </a:r>
          </a:p>
        </p:txBody>
      </p:sp>
      <p:sp>
        <p:nvSpPr>
          <p:cNvPr id="177179" name="Rectangle 311"/>
          <p:cNvSpPr>
            <a:spLocks noChangeArrowheads="1"/>
          </p:cNvSpPr>
          <p:nvPr/>
        </p:nvSpPr>
        <p:spPr bwMode="auto">
          <a:xfrm>
            <a:off x="2874963" y="3100388"/>
            <a:ext cx="16541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TINDAL, BRANDON</a:t>
            </a:r>
            <a:r>
              <a:rPr lang="en-US" b="0">
                <a:solidFill>
                  <a:srgbClr val="008000"/>
                </a:solidFill>
              </a:rPr>
              <a:t> [ELT-J]  {X2D}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15 DEC 09 (Rotational  / BRAGG)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7180" name="AutoShape 284"/>
          <p:cNvSpPr>
            <a:spLocks noChangeArrowheads="1"/>
          </p:cNvSpPr>
          <p:nvPr/>
        </p:nvSpPr>
        <p:spPr bwMode="auto">
          <a:xfrm>
            <a:off x="2801938" y="3830638"/>
            <a:ext cx="1727200" cy="987425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  <a:p>
            <a:pPr algn="ctr" defTabSz="987425"/>
            <a:r>
              <a:rPr lang="en-US" sz="800"/>
              <a:t>(Embedded Prophet Support)</a:t>
            </a:r>
          </a:p>
        </p:txBody>
      </p:sp>
      <p:sp>
        <p:nvSpPr>
          <p:cNvPr id="177181" name="Rectangle 311"/>
          <p:cNvSpPr>
            <a:spLocks noChangeArrowheads="1"/>
          </p:cNvSpPr>
          <p:nvPr/>
        </p:nvSpPr>
        <p:spPr bwMode="auto">
          <a:xfrm>
            <a:off x="2874963" y="4233863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7182" name="Rectangle 311"/>
          <p:cNvSpPr>
            <a:spLocks noChangeArrowheads="1"/>
          </p:cNvSpPr>
          <p:nvPr/>
        </p:nvSpPr>
        <p:spPr bwMode="auto">
          <a:xfrm>
            <a:off x="2874963" y="4452938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7183" name="Rectangle 311"/>
          <p:cNvSpPr>
            <a:spLocks noChangeArrowheads="1"/>
          </p:cNvSpPr>
          <p:nvPr/>
        </p:nvSpPr>
        <p:spPr bwMode="auto">
          <a:xfrm>
            <a:off x="6818313" y="4489450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7184" name="Rectangle 311"/>
          <p:cNvSpPr>
            <a:spLocks noChangeArrowheads="1"/>
          </p:cNvSpPr>
          <p:nvPr/>
        </p:nvSpPr>
        <p:spPr bwMode="auto">
          <a:xfrm>
            <a:off x="6818313" y="4708525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7185" name="AutoShape 284"/>
          <p:cNvSpPr>
            <a:spLocks noChangeArrowheads="1"/>
          </p:cNvSpPr>
          <p:nvPr/>
        </p:nvSpPr>
        <p:spPr bwMode="auto">
          <a:xfrm>
            <a:off x="6745288" y="4124325"/>
            <a:ext cx="1727200" cy="985838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  <a:p>
            <a:pPr algn="ctr" defTabSz="987425"/>
            <a:r>
              <a:rPr lang="en-US" sz="800"/>
              <a:t>(Embedded Prophet Support)</a:t>
            </a:r>
          </a:p>
        </p:txBody>
      </p:sp>
      <p:sp>
        <p:nvSpPr>
          <p:cNvPr id="177186" name="AutoShape 326"/>
          <p:cNvSpPr>
            <a:spLocks noChangeArrowheads="1"/>
          </p:cNvSpPr>
          <p:nvPr/>
        </p:nvSpPr>
        <p:spPr bwMode="auto">
          <a:xfrm>
            <a:off x="976313" y="4233863"/>
            <a:ext cx="1716087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7187" name="AutoShape 326"/>
          <p:cNvSpPr>
            <a:spLocks noChangeArrowheads="1"/>
          </p:cNvSpPr>
          <p:nvPr/>
        </p:nvSpPr>
        <p:spPr bwMode="auto">
          <a:xfrm>
            <a:off x="4992688" y="4562475"/>
            <a:ext cx="1716087" cy="54768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7188" name="Rectangle 302"/>
          <p:cNvSpPr>
            <a:spLocks noChangeArrowheads="1"/>
          </p:cNvSpPr>
          <p:nvPr/>
        </p:nvSpPr>
        <p:spPr bwMode="auto">
          <a:xfrm>
            <a:off x="1085850" y="4445000"/>
            <a:ext cx="1570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{F2C}  </a:t>
            </a:r>
            <a:r>
              <a:rPr lang="en-US">
                <a:solidFill>
                  <a:srgbClr val="FF0000"/>
                </a:solidFill>
              </a:rPr>
              <a:t>33552BR </a:t>
            </a:r>
            <a:r>
              <a:rPr lang="en-US" b="0">
                <a:solidFill>
                  <a:srgbClr val="FF0000"/>
                </a:solidFill>
              </a:rPr>
              <a:t>                                      ETA: TBD (contingent)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_s2135"/>
          <p:cNvSpPr>
            <a:spLocks noChangeArrowheads="1"/>
          </p:cNvSpPr>
          <p:nvPr/>
        </p:nvSpPr>
        <p:spPr bwMode="auto">
          <a:xfrm>
            <a:off x="3641725" y="1347788"/>
            <a:ext cx="2081213" cy="2587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sz="700" u="sng">
                <a:solidFill>
                  <a:srgbClr val="008000"/>
                </a:solidFill>
              </a:rPr>
              <a:t>ARINELLO, DENNIS</a:t>
            </a:r>
            <a:r>
              <a:rPr lang="en-US" sz="700">
                <a:solidFill>
                  <a:srgbClr val="008000"/>
                </a:solidFill>
              </a:rPr>
              <a:t> [PMD-SL] {X1K}</a:t>
            </a:r>
          </a:p>
          <a:p>
            <a:pPr defTabSz="987425"/>
            <a:r>
              <a:rPr lang="en-US" sz="700">
                <a:solidFill>
                  <a:srgbClr val="008000"/>
                </a:solidFill>
              </a:rPr>
              <a:t>IC: 21 DEC 08</a:t>
            </a:r>
          </a:p>
        </p:txBody>
      </p:sp>
      <p:sp>
        <p:nvSpPr>
          <p:cNvPr id="180227" name="Rectangle 64"/>
          <p:cNvSpPr>
            <a:spLocks noChangeArrowheads="1"/>
          </p:cNvSpPr>
          <p:nvPr/>
        </p:nvSpPr>
        <p:spPr bwMode="auto">
          <a:xfrm>
            <a:off x="3094038" y="3190875"/>
            <a:ext cx="1609725" cy="188913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GRAHAM, ERIC</a:t>
            </a:r>
            <a:r>
              <a:rPr lang="en-US" b="0">
                <a:solidFill>
                  <a:srgbClr val="008000"/>
                </a:solidFill>
              </a:rPr>
              <a:t> [ELT-J] {X1K} (CSC)                   IC: 04 APR 09</a:t>
            </a:r>
          </a:p>
        </p:txBody>
      </p:sp>
      <p:sp>
        <p:nvSpPr>
          <p:cNvPr id="180228" name="Rectangle 70"/>
          <p:cNvSpPr>
            <a:spLocks noChangeArrowheads="1"/>
          </p:cNvSpPr>
          <p:nvPr/>
        </p:nvSpPr>
        <p:spPr bwMode="auto">
          <a:xfrm>
            <a:off x="830263" y="2406650"/>
            <a:ext cx="18256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COTTRELL, WALTER</a:t>
            </a:r>
            <a:r>
              <a:rPr lang="en-US" b="0">
                <a:solidFill>
                  <a:srgbClr val="008000"/>
                </a:solidFill>
              </a:rPr>
              <a:t>  [PMD-SL]  {BT6}  (OCCAM)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 18 AUG 09</a:t>
            </a:r>
            <a:endParaRPr lang="en-US" b="0" u="sng">
              <a:solidFill>
                <a:srgbClr val="008000"/>
              </a:solidFill>
            </a:endParaRPr>
          </a:p>
        </p:txBody>
      </p:sp>
      <p:sp>
        <p:nvSpPr>
          <p:cNvPr id="180229" name="Rectangle 70"/>
          <p:cNvSpPr>
            <a:spLocks noChangeArrowheads="1"/>
          </p:cNvSpPr>
          <p:nvPr/>
        </p:nvSpPr>
        <p:spPr bwMode="auto">
          <a:xfrm>
            <a:off x="830263" y="3246438"/>
            <a:ext cx="1752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RUDDELL, CHRIS </a:t>
            </a:r>
            <a:r>
              <a:rPr lang="en-US" b="0">
                <a:solidFill>
                  <a:srgbClr val="008000"/>
                </a:solidFill>
              </a:rPr>
              <a:t>  [PMD-SL]  {BT6} (OCCAM)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06 OCT 09 (PROJECT LEAD)</a:t>
            </a:r>
            <a:endParaRPr lang="en-US" b="0" u="sng">
              <a:solidFill>
                <a:srgbClr val="008000"/>
              </a:solidFill>
            </a:endParaRPr>
          </a:p>
        </p:txBody>
      </p:sp>
      <p:sp>
        <p:nvSpPr>
          <p:cNvPr id="180230" name="Rectangle 70"/>
          <p:cNvSpPr>
            <a:spLocks noChangeArrowheads="1"/>
          </p:cNvSpPr>
          <p:nvPr/>
        </p:nvSpPr>
        <p:spPr bwMode="auto">
          <a:xfrm>
            <a:off x="6286500" y="1419225"/>
            <a:ext cx="16795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WRIGHT, WILLIE</a:t>
            </a:r>
            <a:r>
              <a:rPr lang="en-US">
                <a:solidFill>
                  <a:srgbClr val="008000"/>
                </a:solidFill>
              </a:rPr>
              <a:t> [PMD-SL] {X1K}  (CSC)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9 AUG 08 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80231" name="Rectangle 70"/>
          <p:cNvSpPr>
            <a:spLocks noChangeArrowheads="1"/>
          </p:cNvSpPr>
          <p:nvPr/>
        </p:nvSpPr>
        <p:spPr bwMode="auto">
          <a:xfrm>
            <a:off x="7045325" y="2587625"/>
            <a:ext cx="1600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PUCKETT, CURTIS</a:t>
            </a:r>
            <a:r>
              <a:rPr lang="en-US" b="0">
                <a:solidFill>
                  <a:srgbClr val="008000"/>
                </a:solidFill>
              </a:rPr>
              <a:t> [SC-J] {X1K}  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04 JUL 09</a:t>
            </a:r>
          </a:p>
        </p:txBody>
      </p:sp>
      <p:sp>
        <p:nvSpPr>
          <p:cNvPr id="180232" name="Rectangle 70"/>
          <p:cNvSpPr>
            <a:spLocks noChangeArrowheads="1"/>
          </p:cNvSpPr>
          <p:nvPr/>
        </p:nvSpPr>
        <p:spPr bwMode="auto">
          <a:xfrm>
            <a:off x="3094038" y="2908300"/>
            <a:ext cx="16335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BERNABE, DANIEL</a:t>
            </a:r>
            <a:r>
              <a:rPr lang="en-US" b="0">
                <a:solidFill>
                  <a:srgbClr val="008000"/>
                </a:solidFill>
              </a:rPr>
              <a:t> [ELT-SL] {X1K}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JUL 2009</a:t>
            </a:r>
          </a:p>
        </p:txBody>
      </p:sp>
      <p:sp>
        <p:nvSpPr>
          <p:cNvPr id="180233" name="Rectangle 70"/>
          <p:cNvSpPr>
            <a:spLocks noChangeArrowheads="1"/>
          </p:cNvSpPr>
          <p:nvPr/>
        </p:nvSpPr>
        <p:spPr bwMode="auto">
          <a:xfrm>
            <a:off x="3094038" y="3700463"/>
            <a:ext cx="16065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PUERTO, WILLIAM</a:t>
            </a:r>
            <a:r>
              <a:rPr lang="en-US" b="0">
                <a:solidFill>
                  <a:srgbClr val="008000"/>
                </a:solidFill>
              </a:rPr>
              <a:t>  [ELT-J] {X1K}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20 SEP 09</a:t>
            </a:r>
          </a:p>
        </p:txBody>
      </p:sp>
      <p:sp>
        <p:nvSpPr>
          <p:cNvPr id="180234" name="Rectangle 70"/>
          <p:cNvSpPr>
            <a:spLocks noChangeArrowheads="1"/>
          </p:cNvSpPr>
          <p:nvPr/>
        </p:nvSpPr>
        <p:spPr bwMode="auto">
          <a:xfrm>
            <a:off x="3094038" y="3449638"/>
            <a:ext cx="15684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NORRIS, BRIAN </a:t>
            </a:r>
            <a:r>
              <a:rPr lang="en-US" b="0">
                <a:solidFill>
                  <a:srgbClr val="008000"/>
                </a:solidFill>
              </a:rPr>
              <a:t> [ELT-J] {X1K}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23 AUG 09</a:t>
            </a:r>
          </a:p>
        </p:txBody>
      </p:sp>
      <p:sp>
        <p:nvSpPr>
          <p:cNvPr id="180235" name="Rectangle 63"/>
          <p:cNvSpPr>
            <a:spLocks noChangeArrowheads="1"/>
          </p:cNvSpPr>
          <p:nvPr/>
        </p:nvSpPr>
        <p:spPr bwMode="auto">
          <a:xfrm>
            <a:off x="3094038" y="2625725"/>
            <a:ext cx="1603375" cy="188913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FEHRS, STEVEN</a:t>
            </a:r>
            <a:r>
              <a:rPr lang="en-US" b="0">
                <a:solidFill>
                  <a:srgbClr val="008000"/>
                </a:solidFill>
              </a:rPr>
              <a:t> [ELT-SL] {X1K} (OCCAM)    IC: 04 MAY 09  (TECH LEAD)</a:t>
            </a:r>
          </a:p>
        </p:txBody>
      </p:sp>
      <p:sp>
        <p:nvSpPr>
          <p:cNvPr id="180236" name="Rectangle 70"/>
          <p:cNvSpPr>
            <a:spLocks noChangeArrowheads="1"/>
          </p:cNvSpPr>
          <p:nvPr/>
        </p:nvSpPr>
        <p:spPr bwMode="auto">
          <a:xfrm>
            <a:off x="4930775" y="2625725"/>
            <a:ext cx="1619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LOWE, FREDERICK</a:t>
            </a:r>
            <a:r>
              <a:rPr lang="en-US" b="0">
                <a:solidFill>
                  <a:srgbClr val="008000"/>
                </a:solidFill>
              </a:rPr>
              <a:t> [ELT-J] {S3D}  (CSC) 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21 DEC 08   </a:t>
            </a:r>
          </a:p>
        </p:txBody>
      </p:sp>
      <p:sp>
        <p:nvSpPr>
          <p:cNvPr id="180237" name="Rectangle 70"/>
          <p:cNvSpPr>
            <a:spLocks noChangeArrowheads="1"/>
          </p:cNvSpPr>
          <p:nvPr/>
        </p:nvSpPr>
        <p:spPr bwMode="auto">
          <a:xfrm>
            <a:off x="3094038" y="3951288"/>
            <a:ext cx="1643062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MAYAZAKI, LAWRENCE</a:t>
            </a:r>
            <a:r>
              <a:rPr lang="en-US" b="0">
                <a:solidFill>
                  <a:srgbClr val="008000"/>
                </a:solidFill>
              </a:rPr>
              <a:t>  [ELT-I] {X1K} (CSC)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SEP 09</a:t>
            </a:r>
          </a:p>
        </p:txBody>
      </p:sp>
      <p:sp>
        <p:nvSpPr>
          <p:cNvPr id="180238" name="Rectangle 70"/>
          <p:cNvSpPr>
            <a:spLocks noChangeArrowheads="1"/>
          </p:cNvSpPr>
          <p:nvPr/>
        </p:nvSpPr>
        <p:spPr bwMode="auto">
          <a:xfrm>
            <a:off x="828675" y="3497263"/>
            <a:ext cx="1728788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MUHAMMAD, KEITH</a:t>
            </a:r>
            <a:r>
              <a:rPr lang="en-US" b="0">
                <a:solidFill>
                  <a:srgbClr val="008000"/>
                </a:solidFill>
              </a:rPr>
              <a:t> [L-SL]  { BT6} (CSC)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01 NOV 08 (LEAD LOGISTICIAN)</a:t>
            </a:r>
          </a:p>
        </p:txBody>
      </p:sp>
      <p:sp>
        <p:nvSpPr>
          <p:cNvPr id="180239" name="Rectangle 70"/>
          <p:cNvSpPr>
            <a:spLocks noChangeArrowheads="1"/>
          </p:cNvSpPr>
          <p:nvPr/>
        </p:nvSpPr>
        <p:spPr bwMode="auto">
          <a:xfrm>
            <a:off x="7037388" y="3355975"/>
            <a:ext cx="1898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KESTERSON, JONATHAN</a:t>
            </a:r>
            <a:r>
              <a:rPr lang="en-US" b="0">
                <a:solidFill>
                  <a:srgbClr val="008000"/>
                </a:solidFill>
              </a:rPr>
              <a:t> [ELT-SL] {X1K}                         IC:  31 JAN 09</a:t>
            </a:r>
          </a:p>
          <a:p>
            <a:pPr defTabSz="1014413"/>
            <a:endParaRPr lang="en-US" b="0"/>
          </a:p>
        </p:txBody>
      </p:sp>
      <p:sp>
        <p:nvSpPr>
          <p:cNvPr id="180240" name="Rectangle 70"/>
          <p:cNvSpPr>
            <a:spLocks noChangeArrowheads="1"/>
          </p:cNvSpPr>
          <p:nvPr/>
        </p:nvSpPr>
        <p:spPr bwMode="auto">
          <a:xfrm>
            <a:off x="4930775" y="2908300"/>
            <a:ext cx="1619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WATKINS, JONATHAN</a:t>
            </a:r>
            <a:r>
              <a:rPr lang="en-US" b="0">
                <a:solidFill>
                  <a:srgbClr val="008000"/>
                </a:solidFill>
              </a:rPr>
              <a:t> [ELT-I] {S3D} (CSC) 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30 APR 09   </a:t>
            </a:r>
          </a:p>
        </p:txBody>
      </p:sp>
      <p:sp>
        <p:nvSpPr>
          <p:cNvPr id="180241" name="Rectangle 70"/>
          <p:cNvSpPr>
            <a:spLocks noChangeArrowheads="1"/>
          </p:cNvSpPr>
          <p:nvPr/>
        </p:nvSpPr>
        <p:spPr bwMode="auto">
          <a:xfrm>
            <a:off x="7045325" y="2806700"/>
            <a:ext cx="16795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MCGUIRE, DION</a:t>
            </a:r>
            <a:r>
              <a:rPr lang="en-US" b="0">
                <a:solidFill>
                  <a:srgbClr val="008000"/>
                </a:solidFill>
              </a:rPr>
              <a:t> [SC-I] {X1K}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DEC 09  </a:t>
            </a:r>
          </a:p>
        </p:txBody>
      </p:sp>
      <p:sp>
        <p:nvSpPr>
          <p:cNvPr id="180242" name="Rectangle 70"/>
          <p:cNvSpPr>
            <a:spLocks noChangeArrowheads="1"/>
          </p:cNvSpPr>
          <p:nvPr/>
        </p:nvSpPr>
        <p:spPr bwMode="auto">
          <a:xfrm>
            <a:off x="830263" y="2693988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FLEMING, DAVID</a:t>
            </a:r>
            <a:r>
              <a:rPr lang="en-US" b="0">
                <a:solidFill>
                  <a:srgbClr val="008000"/>
                </a:solidFill>
              </a:rPr>
              <a:t> [PMD-SL]  {BT6}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 09 DEC 09</a:t>
            </a:r>
            <a:endParaRPr lang="en-US" b="0" u="sng">
              <a:solidFill>
                <a:srgbClr val="008000"/>
              </a:solidFill>
            </a:endParaRPr>
          </a:p>
        </p:txBody>
      </p:sp>
      <p:sp>
        <p:nvSpPr>
          <p:cNvPr id="180243" name="Rectangle 62"/>
          <p:cNvSpPr>
            <a:spLocks noChangeArrowheads="1"/>
          </p:cNvSpPr>
          <p:nvPr/>
        </p:nvSpPr>
        <p:spPr bwMode="auto">
          <a:xfrm>
            <a:off x="4930775" y="3201988"/>
            <a:ext cx="1655763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b="0" u="sng">
                <a:solidFill>
                  <a:srgbClr val="3C3CB6"/>
                </a:solidFill>
              </a:rPr>
              <a:t>DIAZ, ALFREDO </a:t>
            </a:r>
            <a:r>
              <a:rPr lang="en-US" b="0">
                <a:solidFill>
                  <a:srgbClr val="3C3CB6"/>
                </a:solidFill>
              </a:rPr>
              <a:t>  [ELT-J]   {X1K}  (33533BR)</a:t>
            </a:r>
          </a:p>
          <a:p>
            <a:pPr defTabSz="987425"/>
            <a:r>
              <a:rPr lang="en-US" b="0">
                <a:solidFill>
                  <a:srgbClr val="3C3CB6"/>
                </a:solidFill>
              </a:rPr>
              <a:t>ETA: 09 JAN 10 </a:t>
            </a:r>
          </a:p>
        </p:txBody>
      </p:sp>
      <p:sp>
        <p:nvSpPr>
          <p:cNvPr id="180244" name="Rectangle 70"/>
          <p:cNvSpPr>
            <a:spLocks noChangeArrowheads="1"/>
          </p:cNvSpPr>
          <p:nvPr/>
        </p:nvSpPr>
        <p:spPr bwMode="auto">
          <a:xfrm>
            <a:off x="4930775" y="3449638"/>
            <a:ext cx="1727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HAMLETT, ANDRE</a:t>
            </a:r>
            <a:r>
              <a:rPr lang="en-US" b="0">
                <a:solidFill>
                  <a:srgbClr val="3C3CB6"/>
                </a:solidFill>
              </a:rPr>
              <a:t>    [ELT-J]  {X1K}  (29644BR)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10 JAN 10  (Offer Accepted)   </a:t>
            </a:r>
          </a:p>
        </p:txBody>
      </p:sp>
      <p:sp>
        <p:nvSpPr>
          <p:cNvPr id="180245" name="Rectangle 70"/>
          <p:cNvSpPr>
            <a:spLocks noChangeArrowheads="1"/>
          </p:cNvSpPr>
          <p:nvPr/>
        </p:nvSpPr>
        <p:spPr bwMode="auto">
          <a:xfrm>
            <a:off x="4930775" y="3702050"/>
            <a:ext cx="176371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NORMAN, RICHARD</a:t>
            </a:r>
            <a:r>
              <a:rPr lang="en-US" b="0">
                <a:solidFill>
                  <a:srgbClr val="3C3CB6"/>
                </a:solidFill>
              </a:rPr>
              <a:t>    [ELT-J]   {X1K}  (31556BR)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TBD  (Offer Accepted)  </a:t>
            </a:r>
          </a:p>
        </p:txBody>
      </p:sp>
      <p:sp>
        <p:nvSpPr>
          <p:cNvPr id="180246" name="Rectangle 70"/>
          <p:cNvSpPr>
            <a:spLocks noChangeArrowheads="1"/>
          </p:cNvSpPr>
          <p:nvPr/>
        </p:nvSpPr>
        <p:spPr bwMode="auto">
          <a:xfrm>
            <a:off x="7037388" y="3575050"/>
            <a:ext cx="16922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McMURRAY, BRAD</a:t>
            </a:r>
            <a:r>
              <a:rPr lang="en-US" b="0">
                <a:solidFill>
                  <a:srgbClr val="3C3CB6"/>
                </a:solidFill>
              </a:rPr>
              <a:t>  [ELT-J]  {X1K}  (31805BR)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 09 JAN 10 (Offer Accepted) </a:t>
            </a:r>
          </a:p>
        </p:txBody>
      </p:sp>
      <p:sp>
        <p:nvSpPr>
          <p:cNvPr id="180247" name="Rectangle 29"/>
          <p:cNvSpPr>
            <a:spLocks noChangeArrowheads="1"/>
          </p:cNvSpPr>
          <p:nvPr/>
        </p:nvSpPr>
        <p:spPr bwMode="auto">
          <a:xfrm>
            <a:off x="757238" y="2114550"/>
            <a:ext cx="2016125" cy="12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SETA Support</a:t>
            </a:r>
          </a:p>
        </p:txBody>
      </p:sp>
      <p:sp>
        <p:nvSpPr>
          <p:cNvPr id="180248" name="Rectangle 70"/>
          <p:cNvSpPr>
            <a:spLocks noChangeArrowheads="1"/>
          </p:cNvSpPr>
          <p:nvPr/>
        </p:nvSpPr>
        <p:spPr bwMode="auto">
          <a:xfrm>
            <a:off x="830263" y="2941638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COUTURE, ANDRE</a:t>
            </a:r>
            <a:r>
              <a:rPr lang="en-US" b="0">
                <a:solidFill>
                  <a:srgbClr val="008000"/>
                </a:solidFill>
              </a:rPr>
              <a:t> [ET-J]  {BT6} 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ETA: 10 JAN 10</a:t>
            </a:r>
            <a:endParaRPr lang="en-US" b="0" u="sng">
              <a:solidFill>
                <a:srgbClr val="008000"/>
              </a:solidFill>
            </a:endParaRPr>
          </a:p>
        </p:txBody>
      </p:sp>
      <p:sp>
        <p:nvSpPr>
          <p:cNvPr id="180249" name="Rectangle 29"/>
          <p:cNvSpPr>
            <a:spLocks noChangeArrowheads="1"/>
          </p:cNvSpPr>
          <p:nvPr/>
        </p:nvSpPr>
        <p:spPr bwMode="auto">
          <a:xfrm>
            <a:off x="6927850" y="3173413"/>
            <a:ext cx="2087563" cy="128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 b="0"/>
              <a:t>RF </a:t>
            </a:r>
            <a:r>
              <a:rPr lang="en-US" sz="800"/>
              <a:t>Engineer</a:t>
            </a:r>
          </a:p>
        </p:txBody>
      </p:sp>
      <p:sp>
        <p:nvSpPr>
          <p:cNvPr id="180250" name="Rectangle 29"/>
          <p:cNvSpPr>
            <a:spLocks noChangeArrowheads="1"/>
          </p:cNvSpPr>
          <p:nvPr/>
        </p:nvSpPr>
        <p:spPr bwMode="auto">
          <a:xfrm>
            <a:off x="6927850" y="2370138"/>
            <a:ext cx="2087563" cy="128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Logistics Support</a:t>
            </a:r>
          </a:p>
        </p:txBody>
      </p:sp>
      <p:sp>
        <p:nvSpPr>
          <p:cNvPr id="180251" name="Rectangle 29"/>
          <p:cNvSpPr>
            <a:spLocks noChangeArrowheads="1"/>
          </p:cNvSpPr>
          <p:nvPr/>
        </p:nvSpPr>
        <p:spPr bwMode="auto">
          <a:xfrm>
            <a:off x="6107113" y="1238250"/>
            <a:ext cx="1906587" cy="12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Deputy Program Manager</a:t>
            </a:r>
          </a:p>
        </p:txBody>
      </p:sp>
      <p:sp>
        <p:nvSpPr>
          <p:cNvPr id="180252" name="Rectangle 29"/>
          <p:cNvSpPr>
            <a:spLocks noChangeArrowheads="1"/>
          </p:cNvSpPr>
          <p:nvPr/>
        </p:nvSpPr>
        <p:spPr bwMode="auto">
          <a:xfrm>
            <a:off x="3021013" y="2333625"/>
            <a:ext cx="3744912" cy="12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Mentor / Trainers</a:t>
            </a:r>
          </a:p>
        </p:txBody>
      </p:sp>
      <p:sp>
        <p:nvSpPr>
          <p:cNvPr id="180253" name="Rectangle 29"/>
          <p:cNvSpPr>
            <a:spLocks noChangeArrowheads="1"/>
          </p:cNvSpPr>
          <p:nvPr/>
        </p:nvSpPr>
        <p:spPr bwMode="auto">
          <a:xfrm>
            <a:off x="3919538" y="1201738"/>
            <a:ext cx="1516062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Program Manager</a:t>
            </a:r>
          </a:p>
        </p:txBody>
      </p:sp>
      <p:sp>
        <p:nvSpPr>
          <p:cNvPr id="180254" name="Rectangle 29"/>
          <p:cNvSpPr>
            <a:spLocks noChangeArrowheads="1"/>
          </p:cNvSpPr>
          <p:nvPr/>
        </p:nvSpPr>
        <p:spPr bwMode="auto">
          <a:xfrm>
            <a:off x="2911475" y="2114550"/>
            <a:ext cx="6156325" cy="12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/>
            <a:r>
              <a:rPr lang="en-US" sz="800"/>
              <a:t>ANA Support</a:t>
            </a:r>
          </a:p>
        </p:txBody>
      </p:sp>
      <p:cxnSp>
        <p:nvCxnSpPr>
          <p:cNvPr id="180255" name="Straight Connector 123"/>
          <p:cNvCxnSpPr>
            <a:cxnSpLocks noChangeShapeType="1"/>
          </p:cNvCxnSpPr>
          <p:nvPr/>
        </p:nvCxnSpPr>
        <p:spPr bwMode="auto">
          <a:xfrm rot="16200000" flipH="1">
            <a:off x="3166269" y="4306094"/>
            <a:ext cx="3287712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80256" name="Rectangle 70"/>
          <p:cNvSpPr>
            <a:spLocks noChangeArrowheads="1"/>
          </p:cNvSpPr>
          <p:nvPr/>
        </p:nvSpPr>
        <p:spPr bwMode="auto">
          <a:xfrm>
            <a:off x="4919663" y="3978275"/>
            <a:ext cx="17637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COUTURE, ANDRE</a:t>
            </a:r>
            <a:r>
              <a:rPr lang="en-US" b="0">
                <a:solidFill>
                  <a:srgbClr val="3C3CB6"/>
                </a:solidFill>
              </a:rPr>
              <a:t>    [ELT-J]   {X1K}  (33537BR)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10 JAN 10 (Offer Accepted)  </a:t>
            </a:r>
          </a:p>
        </p:txBody>
      </p:sp>
      <p:sp>
        <p:nvSpPr>
          <p:cNvPr id="180257" name="Rectangle 70"/>
          <p:cNvSpPr>
            <a:spLocks noChangeArrowheads="1"/>
          </p:cNvSpPr>
          <p:nvPr/>
        </p:nvSpPr>
        <p:spPr bwMode="auto">
          <a:xfrm>
            <a:off x="4919663" y="4197350"/>
            <a:ext cx="17637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VACANT </a:t>
            </a:r>
            <a:r>
              <a:rPr lang="en-US" b="0">
                <a:solidFill>
                  <a:srgbClr val="3C3CB6"/>
                </a:solidFill>
              </a:rPr>
              <a:t>  [ELT-J]   {X1K}  (33538BR)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TBD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Freeform 2"/>
          <p:cNvSpPr>
            <a:spLocks/>
          </p:cNvSpPr>
          <p:nvPr/>
        </p:nvSpPr>
        <p:spPr bwMode="auto">
          <a:xfrm>
            <a:off x="1435100" y="1771650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2" name="Freeform 3"/>
          <p:cNvSpPr>
            <a:spLocks/>
          </p:cNvSpPr>
          <p:nvPr/>
        </p:nvSpPr>
        <p:spPr bwMode="auto">
          <a:xfrm>
            <a:off x="7993063" y="1758950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3" name="Freeform 4"/>
          <p:cNvSpPr>
            <a:spLocks/>
          </p:cNvSpPr>
          <p:nvPr/>
        </p:nvSpPr>
        <p:spPr bwMode="auto">
          <a:xfrm>
            <a:off x="5859463" y="2549525"/>
            <a:ext cx="112712" cy="107950"/>
          </a:xfrm>
          <a:custGeom>
            <a:avLst/>
            <a:gdLst>
              <a:gd name="T0" fmla="*/ 0 w 526"/>
              <a:gd name="T1" fmla="*/ 0 h 1"/>
              <a:gd name="T2" fmla="*/ 2147483647 w 526"/>
              <a:gd name="T3" fmla="*/ 0 h 1"/>
              <a:gd name="T4" fmla="*/ 0 60000 65536"/>
              <a:gd name="T5" fmla="*/ 0 60000 65536"/>
              <a:gd name="T6" fmla="*/ 0 w 526"/>
              <a:gd name="T7" fmla="*/ 0 h 1"/>
              <a:gd name="T8" fmla="*/ 526 w 52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6" h="1">
                <a:moveTo>
                  <a:pt x="0" y="0"/>
                </a:moveTo>
                <a:lnTo>
                  <a:pt x="526" y="0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4" name="Freeform 5"/>
          <p:cNvSpPr>
            <a:spLocks/>
          </p:cNvSpPr>
          <p:nvPr/>
        </p:nvSpPr>
        <p:spPr bwMode="auto">
          <a:xfrm>
            <a:off x="1433513" y="1765300"/>
            <a:ext cx="6567487" cy="107950"/>
          </a:xfrm>
          <a:custGeom>
            <a:avLst/>
            <a:gdLst>
              <a:gd name="T0" fmla="*/ 0 w 4098"/>
              <a:gd name="T1" fmla="*/ 2147483647 h 6"/>
              <a:gd name="T2" fmla="*/ 2147483647 w 4098"/>
              <a:gd name="T3" fmla="*/ 0 h 6"/>
              <a:gd name="T4" fmla="*/ 0 60000 65536"/>
              <a:gd name="T5" fmla="*/ 0 60000 65536"/>
              <a:gd name="T6" fmla="*/ 0 w 4098"/>
              <a:gd name="T7" fmla="*/ 0 h 6"/>
              <a:gd name="T8" fmla="*/ 4098 w 4098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98" h="6">
                <a:moveTo>
                  <a:pt x="0" y="6"/>
                </a:moveTo>
                <a:lnTo>
                  <a:pt x="4098" y="0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5" name="Text Box 6"/>
          <p:cNvSpPr txBox="1">
            <a:spLocks noChangeArrowheads="1"/>
          </p:cNvSpPr>
          <p:nvPr/>
        </p:nvSpPr>
        <p:spPr bwMode="auto">
          <a:xfrm>
            <a:off x="2289175" y="168275"/>
            <a:ext cx="4654550" cy="561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44575"/>
            <a:r>
              <a:rPr lang="en-US" sz="1400"/>
              <a:t>C4ISR REGIONAL SUPPORT CENTERS – WORLDWIDE</a:t>
            </a:r>
          </a:p>
          <a:p>
            <a:pPr algn="ctr" defTabSz="1044575"/>
            <a:r>
              <a:rPr lang="en-US" sz="1400"/>
              <a:t>W15P7T-06-D-E404 / D.O. 003 / CDRL A001</a:t>
            </a:r>
          </a:p>
          <a:p>
            <a:pPr algn="ctr" defTabSz="1044575"/>
            <a:r>
              <a:rPr lang="en-US" sz="900" b="0"/>
              <a:t>Updated: 1/8/2010</a:t>
            </a:r>
          </a:p>
        </p:txBody>
      </p:sp>
      <p:sp>
        <p:nvSpPr>
          <p:cNvPr id="117766" name="Text Box 7"/>
          <p:cNvSpPr txBox="1">
            <a:spLocks noChangeAspect="1" noChangeArrowheads="1"/>
          </p:cNvSpPr>
          <p:nvPr/>
        </p:nvSpPr>
        <p:spPr bwMode="auto">
          <a:xfrm>
            <a:off x="2836863" y="1304925"/>
            <a:ext cx="3694112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Patrick Lusk</a:t>
            </a:r>
          </a:p>
          <a:p>
            <a:pPr algn="ctr" defTabSz="1044575"/>
            <a:r>
              <a:rPr lang="en-US" sz="1000"/>
              <a:t>(AL) Program Manager – Executive Scientist </a:t>
            </a:r>
          </a:p>
        </p:txBody>
      </p:sp>
      <p:sp>
        <p:nvSpPr>
          <p:cNvPr id="117767" name="Text Box 8"/>
          <p:cNvSpPr txBox="1">
            <a:spLocks noChangeArrowheads="1"/>
          </p:cNvSpPr>
          <p:nvPr/>
        </p:nvSpPr>
        <p:spPr bwMode="auto">
          <a:xfrm>
            <a:off x="1000125" y="890588"/>
            <a:ext cx="738663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100"/>
              <a:t>ManTech – Chantilly VA</a:t>
            </a:r>
            <a:endParaRPr lang="en-US" sz="1100" b="0"/>
          </a:p>
        </p:txBody>
      </p:sp>
      <p:sp>
        <p:nvSpPr>
          <p:cNvPr id="117768" name="Text Box 9"/>
          <p:cNvSpPr txBox="1">
            <a:spLocks noChangeArrowheads="1"/>
          </p:cNvSpPr>
          <p:nvPr/>
        </p:nvSpPr>
        <p:spPr bwMode="auto">
          <a:xfrm>
            <a:off x="6673850" y="2184400"/>
            <a:ext cx="2616200" cy="4270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Earl Watson</a:t>
            </a:r>
          </a:p>
          <a:p>
            <a:pPr algn="ctr" defTabSz="1044575"/>
            <a:r>
              <a:rPr lang="en-US" sz="900"/>
              <a:t>(AG) Deputy Program Manager – Senior Lead</a:t>
            </a:r>
          </a:p>
          <a:p>
            <a:pPr algn="ctr" defTabSz="1044575"/>
            <a:r>
              <a:rPr lang="en-US" sz="900"/>
              <a:t>RSC Operations</a:t>
            </a:r>
          </a:p>
        </p:txBody>
      </p:sp>
      <p:sp>
        <p:nvSpPr>
          <p:cNvPr id="117769" name="Text Box 10"/>
          <p:cNvSpPr txBox="1">
            <a:spLocks noChangeAspect="1" noChangeArrowheads="1"/>
          </p:cNvSpPr>
          <p:nvPr/>
        </p:nvSpPr>
        <p:spPr bwMode="auto">
          <a:xfrm>
            <a:off x="211138" y="2163763"/>
            <a:ext cx="2430462" cy="4191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900" u="sng"/>
              <a:t>Roy Bell</a:t>
            </a:r>
          </a:p>
          <a:p>
            <a:pPr algn="ctr" defTabSz="1044575"/>
            <a:r>
              <a:rPr lang="en-US" sz="900"/>
              <a:t>(AM) Program Manager – Senior Lead</a:t>
            </a:r>
          </a:p>
          <a:p>
            <a:pPr algn="ctr" defTabSz="1044575"/>
            <a:r>
              <a:rPr lang="en-US" sz="900"/>
              <a:t>Logistics / Operations</a:t>
            </a:r>
          </a:p>
        </p:txBody>
      </p:sp>
      <p:graphicFrame>
        <p:nvGraphicFramePr>
          <p:cNvPr id="27811" name="Group 163"/>
          <p:cNvGraphicFramePr>
            <a:graphicFrameLocks noGrp="1"/>
          </p:cNvGraphicFramePr>
          <p:nvPr/>
        </p:nvGraphicFramePr>
        <p:xfrm>
          <a:off x="6564313" y="2797175"/>
          <a:ext cx="4386262" cy="563563"/>
        </p:xfrm>
        <a:graphic>
          <a:graphicData uri="http://schemas.openxmlformats.org/drawingml/2006/table">
            <a:tbl>
              <a:tblPr/>
              <a:tblGrid>
                <a:gridCol w="179387"/>
                <a:gridCol w="649288"/>
                <a:gridCol w="557212"/>
                <a:gridCol w="306388"/>
                <a:gridCol w="2693987"/>
              </a:tblGrid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Alvarez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Milliam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-SL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O’Neill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Stoessel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Timothy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AK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Operations Specialist – 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812" name="Group 164"/>
          <p:cNvGraphicFramePr>
            <a:graphicFrameLocks noGrp="1"/>
          </p:cNvGraphicFramePr>
          <p:nvPr/>
        </p:nvGraphicFramePr>
        <p:xfrm>
          <a:off x="220663" y="2886075"/>
          <a:ext cx="3895725" cy="1733550"/>
        </p:xfrm>
        <a:graphic>
          <a:graphicData uri="http://schemas.openxmlformats.org/drawingml/2006/table">
            <a:tbl>
              <a:tblPr/>
              <a:tblGrid>
                <a:gridCol w="158750"/>
                <a:gridCol w="576262"/>
                <a:gridCol w="381000"/>
                <a:gridCol w="269875"/>
                <a:gridCol w="2509838"/>
              </a:tblGrid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Atkins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Vallerie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Buchanan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Patti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Carroll Jr.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Edward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Mgmt. Specialist - J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Fitzgerald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Coleen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Mgmt. Specialist - 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Moore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Sys. Analyst (Architecture)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Morrow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Melissa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Owens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Thomas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SL (REF)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Sodhi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Monica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Nevada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832" name="Line 99"/>
          <p:cNvSpPr>
            <a:spLocks noChangeShapeType="1"/>
          </p:cNvSpPr>
          <p:nvPr/>
        </p:nvSpPr>
        <p:spPr bwMode="auto">
          <a:xfrm>
            <a:off x="6230938" y="1897063"/>
            <a:ext cx="461962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3" name="Line 100"/>
          <p:cNvSpPr>
            <a:spLocks noChangeShapeType="1"/>
          </p:cNvSpPr>
          <p:nvPr/>
        </p:nvSpPr>
        <p:spPr bwMode="auto">
          <a:xfrm>
            <a:off x="6230938" y="1976438"/>
            <a:ext cx="461962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4" name="Line 101"/>
          <p:cNvSpPr>
            <a:spLocks noChangeShapeType="1"/>
          </p:cNvSpPr>
          <p:nvPr/>
        </p:nvSpPr>
        <p:spPr bwMode="auto">
          <a:xfrm>
            <a:off x="4770438" y="1581150"/>
            <a:ext cx="0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5" name="Freeform 102"/>
          <p:cNvSpPr>
            <a:spLocks/>
          </p:cNvSpPr>
          <p:nvPr/>
        </p:nvSpPr>
        <p:spPr bwMode="auto">
          <a:xfrm>
            <a:off x="4691063" y="1633538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6" name="Text Box 103"/>
          <p:cNvSpPr txBox="1">
            <a:spLocks noChangeArrowheads="1"/>
          </p:cNvSpPr>
          <p:nvPr/>
        </p:nvSpPr>
        <p:spPr bwMode="auto">
          <a:xfrm>
            <a:off x="3378200" y="2184400"/>
            <a:ext cx="2616200" cy="4270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Sandra Casson-Dickerson</a:t>
            </a:r>
          </a:p>
          <a:p>
            <a:pPr algn="ctr" defTabSz="1044575"/>
            <a:r>
              <a:rPr lang="en-US" sz="900"/>
              <a:t>(AG) Program Manager, Deputy – Senior Lead</a:t>
            </a:r>
          </a:p>
          <a:p>
            <a:pPr algn="ctr" defTabSz="1044575"/>
            <a:r>
              <a:rPr lang="en-US" sz="900"/>
              <a:t>Finance</a:t>
            </a:r>
          </a:p>
        </p:txBody>
      </p:sp>
      <p:graphicFrame>
        <p:nvGraphicFramePr>
          <p:cNvPr id="27810" name="Group 162"/>
          <p:cNvGraphicFramePr>
            <a:graphicFrameLocks noGrp="1"/>
          </p:cNvGraphicFramePr>
          <p:nvPr/>
        </p:nvGraphicFramePr>
        <p:xfrm>
          <a:off x="3216275" y="2776538"/>
          <a:ext cx="3471863" cy="2171700"/>
        </p:xfrm>
        <a:graphic>
          <a:graphicData uri="http://schemas.openxmlformats.org/drawingml/2006/table">
            <a:tbl>
              <a:tblPr/>
              <a:tblGrid>
                <a:gridCol w="142875"/>
                <a:gridCol w="855663"/>
                <a:gridCol w="511175"/>
                <a:gridCol w="209550"/>
                <a:gridCol w="1752600"/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Ashley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Heidi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Ayoub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Tanya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Mgmt. Assistant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Nioloni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Kinsey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Clerk-Typist WP - 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Lewis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Velma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Mack Jr.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Gilbert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Martinez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Mireya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Clerk-Typist/WP- 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Newton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Saengnopakunsri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Pong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Samuel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Lynnette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J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Shankle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Elisabeth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Mgmt. Assistant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Knight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Linda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Temporary Hire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898" name="Freeform 177"/>
          <p:cNvSpPr>
            <a:spLocks/>
          </p:cNvSpPr>
          <p:nvPr/>
        </p:nvSpPr>
        <p:spPr bwMode="auto">
          <a:xfrm flipV="1">
            <a:off x="6481763" y="1417638"/>
            <a:ext cx="654050" cy="107950"/>
          </a:xfrm>
          <a:custGeom>
            <a:avLst/>
            <a:gdLst>
              <a:gd name="T0" fmla="*/ 0 w 564"/>
              <a:gd name="T1" fmla="*/ 0 h 1"/>
              <a:gd name="T2" fmla="*/ 2147483647 w 564"/>
              <a:gd name="T3" fmla="*/ 0 h 1"/>
              <a:gd name="T4" fmla="*/ 0 60000 65536"/>
              <a:gd name="T5" fmla="*/ 0 60000 65536"/>
              <a:gd name="T6" fmla="*/ 0 w 564"/>
              <a:gd name="T7" fmla="*/ 0 h 1"/>
              <a:gd name="T8" fmla="*/ 564 w 56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4" h="1">
                <a:moveTo>
                  <a:pt x="0" y="0"/>
                </a:moveTo>
                <a:lnTo>
                  <a:pt x="564" y="0"/>
                </a:lnTo>
              </a:path>
            </a:pathLst>
          </a:cu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rot="10800000" lIns="0" tIns="0" rIns="0" bIns="0">
            <a:spAutoFit/>
          </a:bodyPr>
          <a:lstStyle/>
          <a:p>
            <a:endParaRPr lang="en-US"/>
          </a:p>
        </p:txBody>
      </p:sp>
      <p:sp>
        <p:nvSpPr>
          <p:cNvPr id="117899" name="Text Box 178"/>
          <p:cNvSpPr txBox="1">
            <a:spLocks noChangeArrowheads="1"/>
          </p:cNvSpPr>
          <p:nvPr/>
        </p:nvSpPr>
        <p:spPr bwMode="auto">
          <a:xfrm>
            <a:off x="7145338" y="1393825"/>
            <a:ext cx="1644650" cy="122238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044575">
              <a:spcBef>
                <a:spcPct val="50000"/>
              </a:spcBef>
            </a:pPr>
            <a:r>
              <a:rPr lang="en-US" sz="800" b="0"/>
              <a:t>Cherie Spates – Mgmt Specialist - J</a:t>
            </a:r>
          </a:p>
        </p:txBody>
      </p:sp>
      <p:graphicFrame>
        <p:nvGraphicFramePr>
          <p:cNvPr id="27813" name="Group 165"/>
          <p:cNvGraphicFramePr>
            <a:graphicFrameLocks noGrp="1"/>
          </p:cNvGraphicFramePr>
          <p:nvPr/>
        </p:nvGraphicFramePr>
        <p:xfrm>
          <a:off x="6057900" y="4418013"/>
          <a:ext cx="3635375" cy="542925"/>
        </p:xfrm>
        <a:graphic>
          <a:graphicData uri="http://schemas.openxmlformats.org/drawingml/2006/table">
            <a:tbl>
              <a:tblPr/>
              <a:tblGrid>
                <a:gridCol w="146050"/>
                <a:gridCol w="382588"/>
                <a:gridCol w="385762"/>
                <a:gridCol w="298450"/>
                <a:gridCol w="2422525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916" name="Text Box 209"/>
          <p:cNvSpPr txBox="1">
            <a:spLocks noChangeArrowheads="1"/>
          </p:cNvSpPr>
          <p:nvPr/>
        </p:nvSpPr>
        <p:spPr bwMode="auto">
          <a:xfrm>
            <a:off x="6616700" y="3735388"/>
            <a:ext cx="2613025" cy="4270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Incoming Personnel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15"/>
          <p:cNvSpPr>
            <a:spLocks noChangeArrowheads="1"/>
          </p:cNvSpPr>
          <p:nvPr/>
        </p:nvSpPr>
        <p:spPr bwMode="auto">
          <a:xfrm>
            <a:off x="7439025" y="3173413"/>
            <a:ext cx="13144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VILLANUEVA, JUAN</a:t>
            </a:r>
            <a:r>
              <a:rPr lang="en-US" b="0">
                <a:solidFill>
                  <a:srgbClr val="008000"/>
                </a:solidFill>
              </a:rPr>
              <a:t> (RAPISCAN)   DEP: 22 DEC 09</a:t>
            </a:r>
          </a:p>
        </p:txBody>
      </p:sp>
      <p:sp>
        <p:nvSpPr>
          <p:cNvPr id="183299" name="Rectangle 20"/>
          <p:cNvSpPr>
            <a:spLocks noChangeArrowheads="1"/>
          </p:cNvSpPr>
          <p:nvPr/>
        </p:nvSpPr>
        <p:spPr bwMode="auto">
          <a:xfrm>
            <a:off x="7475538" y="2479675"/>
            <a:ext cx="11461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WIGANT, JOSHUA </a:t>
            </a:r>
            <a:r>
              <a:rPr lang="en-US" b="0">
                <a:solidFill>
                  <a:srgbClr val="008000"/>
                </a:solidFill>
              </a:rPr>
              <a:t>(RAPISCAN)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IC:17 JAN 09</a:t>
            </a:r>
          </a:p>
        </p:txBody>
      </p:sp>
      <p:sp>
        <p:nvSpPr>
          <p:cNvPr id="183300" name="Rectangle 29"/>
          <p:cNvSpPr>
            <a:spLocks noChangeArrowheads="1"/>
          </p:cNvSpPr>
          <p:nvPr/>
        </p:nvSpPr>
        <p:spPr bwMode="auto">
          <a:xfrm>
            <a:off x="7439025" y="1712913"/>
            <a:ext cx="138271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STREET, CHRISTOPHER</a:t>
            </a:r>
            <a:r>
              <a:rPr lang="en-US" b="0">
                <a:solidFill>
                  <a:srgbClr val="008000"/>
                </a:solidFill>
              </a:rPr>
              <a:t> (RAPISCAN)                     IC: 28 FEB 09</a:t>
            </a:r>
          </a:p>
        </p:txBody>
      </p:sp>
      <p:sp>
        <p:nvSpPr>
          <p:cNvPr id="183301" name="Rectangle 44"/>
          <p:cNvSpPr>
            <a:spLocks noChangeArrowheads="1"/>
          </p:cNvSpPr>
          <p:nvPr/>
        </p:nvSpPr>
        <p:spPr bwMode="auto">
          <a:xfrm>
            <a:off x="5321300" y="2151063"/>
            <a:ext cx="11430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HUYNH, ALAN</a:t>
            </a:r>
            <a:r>
              <a:rPr lang="en-US" b="0">
                <a:solidFill>
                  <a:srgbClr val="008000"/>
                </a:solidFill>
              </a:rPr>
              <a:t> {S3T}                                    IC: 06 JUL 09</a:t>
            </a:r>
          </a:p>
        </p:txBody>
      </p:sp>
      <p:sp>
        <p:nvSpPr>
          <p:cNvPr id="183302" name="Rectangle 45"/>
          <p:cNvSpPr>
            <a:spLocks noChangeArrowheads="1"/>
          </p:cNvSpPr>
          <p:nvPr/>
        </p:nvSpPr>
        <p:spPr bwMode="auto">
          <a:xfrm>
            <a:off x="5321300" y="1931988"/>
            <a:ext cx="11191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ESPIRITU, CHRISTIAN </a:t>
            </a:r>
            <a:r>
              <a:rPr lang="en-US" b="0">
                <a:solidFill>
                  <a:srgbClr val="008000"/>
                </a:solidFill>
              </a:rPr>
              <a:t> {S3T}                                       IC:  24 SEP 07</a:t>
            </a:r>
          </a:p>
        </p:txBody>
      </p:sp>
      <p:sp>
        <p:nvSpPr>
          <p:cNvPr id="183303" name="Rectangle 46"/>
          <p:cNvSpPr>
            <a:spLocks noChangeArrowheads="1"/>
          </p:cNvSpPr>
          <p:nvPr/>
        </p:nvSpPr>
        <p:spPr bwMode="auto">
          <a:xfrm>
            <a:off x="5321300" y="1712913"/>
            <a:ext cx="12779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TIVEY, DANIEL </a:t>
            </a:r>
            <a:r>
              <a:rPr lang="en-US" b="0">
                <a:solidFill>
                  <a:srgbClr val="008000"/>
                </a:solidFill>
              </a:rPr>
              <a:t> {S3T}                                       IC: 30 APR 06 (THEATER LEAD) </a:t>
            </a:r>
          </a:p>
        </p:txBody>
      </p:sp>
      <p:sp>
        <p:nvSpPr>
          <p:cNvPr id="183304" name="Rectangle 47"/>
          <p:cNvSpPr>
            <a:spLocks noChangeArrowheads="1"/>
          </p:cNvSpPr>
          <p:nvPr/>
        </p:nvSpPr>
        <p:spPr bwMode="auto">
          <a:xfrm>
            <a:off x="5338763" y="3249613"/>
            <a:ext cx="13652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RINEY, DAMON  {T3Q}</a:t>
            </a:r>
            <a:r>
              <a:rPr lang="en-US" b="0">
                <a:solidFill>
                  <a:srgbClr val="008000"/>
                </a:solidFill>
              </a:rPr>
              <a:t>                                        IC: 29 DEC 06 (OEF LEAD) </a:t>
            </a:r>
          </a:p>
        </p:txBody>
      </p:sp>
      <p:sp>
        <p:nvSpPr>
          <p:cNvPr id="183305" name="Rectangle 30"/>
          <p:cNvSpPr>
            <a:spLocks noChangeArrowheads="1"/>
          </p:cNvSpPr>
          <p:nvPr/>
        </p:nvSpPr>
        <p:spPr bwMode="auto">
          <a:xfrm>
            <a:off x="7475538" y="4854575"/>
            <a:ext cx="1401762" cy="1952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MANEY, RYAN </a:t>
            </a:r>
            <a:r>
              <a:rPr lang="en-US" b="0">
                <a:solidFill>
                  <a:srgbClr val="008000"/>
                </a:solidFill>
              </a:rPr>
              <a:t> (AFG)</a:t>
            </a:r>
            <a:r>
              <a:rPr lang="en-US" b="0" u="sng">
                <a:solidFill>
                  <a:srgbClr val="008000"/>
                </a:solidFill>
              </a:rPr>
              <a:t>    </a:t>
            </a:r>
            <a:r>
              <a:rPr lang="en-US" b="0">
                <a:solidFill>
                  <a:srgbClr val="008000"/>
                </a:solidFill>
              </a:rPr>
              <a:t>                          IC: 14 FEB 09</a:t>
            </a:r>
          </a:p>
        </p:txBody>
      </p:sp>
      <p:sp>
        <p:nvSpPr>
          <p:cNvPr id="183306" name="Rectangle 55"/>
          <p:cNvSpPr>
            <a:spLocks noChangeArrowheads="1"/>
          </p:cNvSpPr>
          <p:nvPr/>
        </p:nvSpPr>
        <p:spPr bwMode="auto">
          <a:xfrm>
            <a:off x="2984500" y="2735263"/>
            <a:ext cx="10366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CASSON, STEVEN</a:t>
            </a:r>
            <a:r>
              <a:rPr lang="en-US" b="0">
                <a:solidFill>
                  <a:srgbClr val="008000"/>
                </a:solidFill>
              </a:rPr>
              <a:t>  {S3P}                         IC: 5 APR 04</a:t>
            </a:r>
          </a:p>
        </p:txBody>
      </p:sp>
      <p:sp>
        <p:nvSpPr>
          <p:cNvPr id="183307" name="Rectangle 57"/>
          <p:cNvSpPr>
            <a:spLocks noChangeArrowheads="1"/>
          </p:cNvSpPr>
          <p:nvPr/>
        </p:nvSpPr>
        <p:spPr bwMode="auto">
          <a:xfrm>
            <a:off x="2984500" y="2990850"/>
            <a:ext cx="9223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D’SILVA, MARK</a:t>
            </a:r>
            <a:r>
              <a:rPr lang="en-US" b="0">
                <a:solidFill>
                  <a:srgbClr val="008000"/>
                </a:solidFill>
              </a:rPr>
              <a:t>  {S3P}                         IC: 14 FEB 07</a:t>
            </a:r>
          </a:p>
        </p:txBody>
      </p:sp>
      <p:sp>
        <p:nvSpPr>
          <p:cNvPr id="183308" name="Rectangle 60"/>
          <p:cNvSpPr>
            <a:spLocks noChangeArrowheads="1"/>
          </p:cNvSpPr>
          <p:nvPr/>
        </p:nvSpPr>
        <p:spPr bwMode="auto">
          <a:xfrm>
            <a:off x="1354138" y="4554538"/>
            <a:ext cx="887412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MOLONEY, PAUL</a:t>
            </a:r>
            <a:r>
              <a:rPr lang="en-US" b="0">
                <a:solidFill>
                  <a:srgbClr val="008000"/>
                </a:solidFill>
              </a:rPr>
              <a:t>  {BV7}                          IC: 26 MAY 08</a:t>
            </a:r>
          </a:p>
        </p:txBody>
      </p:sp>
      <p:sp>
        <p:nvSpPr>
          <p:cNvPr id="183309" name="Rectangle 61"/>
          <p:cNvSpPr>
            <a:spLocks noChangeArrowheads="1"/>
          </p:cNvSpPr>
          <p:nvPr/>
        </p:nvSpPr>
        <p:spPr bwMode="auto">
          <a:xfrm>
            <a:off x="2984500" y="3246438"/>
            <a:ext cx="9350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PROUD, MICHAEL</a:t>
            </a:r>
            <a:r>
              <a:rPr lang="en-US" b="0"/>
              <a:t>  {S3P}                          IC: 16 JUL 05</a:t>
            </a:r>
          </a:p>
        </p:txBody>
      </p:sp>
      <p:sp>
        <p:nvSpPr>
          <p:cNvPr id="183310" name="Rectangle 65"/>
          <p:cNvSpPr>
            <a:spLocks noChangeArrowheads="1"/>
          </p:cNvSpPr>
          <p:nvPr/>
        </p:nvSpPr>
        <p:spPr bwMode="auto">
          <a:xfrm>
            <a:off x="1349375" y="3860800"/>
            <a:ext cx="11636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HICKMAN, CHRIS</a:t>
            </a:r>
            <a:r>
              <a:rPr lang="en-US" b="0">
                <a:solidFill>
                  <a:srgbClr val="008000"/>
                </a:solidFill>
              </a:rPr>
              <a:t>  {BB8}                           IC: 20 JUN 05</a:t>
            </a:r>
          </a:p>
        </p:txBody>
      </p:sp>
      <p:sp>
        <p:nvSpPr>
          <p:cNvPr id="183311" name="Rectangle 66"/>
          <p:cNvSpPr>
            <a:spLocks noChangeArrowheads="1"/>
          </p:cNvSpPr>
          <p:nvPr/>
        </p:nvSpPr>
        <p:spPr bwMode="auto">
          <a:xfrm>
            <a:off x="2108200" y="1493838"/>
            <a:ext cx="13874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LAULER, THOMAS</a:t>
            </a:r>
            <a:r>
              <a:rPr lang="en-US"/>
              <a:t>  {S3P}                     IC: 27 JAN 07   (THEATER MANAGER) </a:t>
            </a:r>
          </a:p>
        </p:txBody>
      </p:sp>
      <p:sp>
        <p:nvSpPr>
          <p:cNvPr id="183312" name="Rectangle 52"/>
          <p:cNvSpPr>
            <a:spLocks noChangeArrowheads="1"/>
          </p:cNvSpPr>
          <p:nvPr/>
        </p:nvSpPr>
        <p:spPr bwMode="auto">
          <a:xfrm>
            <a:off x="1377950" y="2139950"/>
            <a:ext cx="1163638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BUDNICKI, MICHAEL </a:t>
            </a:r>
            <a:r>
              <a:rPr lang="en-US" b="0">
                <a:solidFill>
                  <a:srgbClr val="008000"/>
                </a:solidFill>
              </a:rPr>
              <a:t> {BB8}                             IC:  27 FEB 08</a:t>
            </a:r>
          </a:p>
        </p:txBody>
      </p:sp>
      <p:sp>
        <p:nvSpPr>
          <p:cNvPr id="183313" name="Rectangle 68"/>
          <p:cNvSpPr>
            <a:spLocks noChangeArrowheads="1"/>
          </p:cNvSpPr>
          <p:nvPr/>
        </p:nvSpPr>
        <p:spPr bwMode="auto">
          <a:xfrm>
            <a:off x="1358900" y="4111625"/>
            <a:ext cx="10652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ARMSTRONG, DAVID</a:t>
            </a:r>
            <a:r>
              <a:rPr lang="en-US" b="0">
                <a:solidFill>
                  <a:srgbClr val="008000"/>
                </a:solidFill>
              </a:rPr>
              <a:t>  {BV7}           IC: 21 FEB 06 (TEAM LEAD)</a:t>
            </a:r>
          </a:p>
        </p:txBody>
      </p:sp>
      <p:sp>
        <p:nvSpPr>
          <p:cNvPr id="183314" name="Rectangle 68"/>
          <p:cNvSpPr>
            <a:spLocks noChangeArrowheads="1"/>
          </p:cNvSpPr>
          <p:nvPr/>
        </p:nvSpPr>
        <p:spPr bwMode="auto">
          <a:xfrm>
            <a:off x="2984500" y="5292725"/>
            <a:ext cx="9429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BOOKER, DEAN</a:t>
            </a:r>
            <a:r>
              <a:rPr lang="en-US" b="0">
                <a:solidFill>
                  <a:srgbClr val="008000"/>
                </a:solidFill>
              </a:rPr>
              <a:t>  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28 DEC 06</a:t>
            </a:r>
          </a:p>
        </p:txBody>
      </p:sp>
      <p:sp>
        <p:nvSpPr>
          <p:cNvPr id="183315" name="Rectangle 68"/>
          <p:cNvSpPr>
            <a:spLocks noChangeArrowheads="1"/>
          </p:cNvSpPr>
          <p:nvPr/>
        </p:nvSpPr>
        <p:spPr bwMode="auto">
          <a:xfrm>
            <a:off x="1357313" y="4343400"/>
            <a:ext cx="9683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DOAK, ROGER </a:t>
            </a:r>
            <a:r>
              <a:rPr lang="en-US" b="0"/>
              <a:t> {BV7}                        IC: 12 DEC 06</a:t>
            </a:r>
          </a:p>
        </p:txBody>
      </p:sp>
      <p:sp>
        <p:nvSpPr>
          <p:cNvPr id="183316" name="Rectangle 68"/>
          <p:cNvSpPr>
            <a:spLocks noChangeArrowheads="1"/>
          </p:cNvSpPr>
          <p:nvPr/>
        </p:nvSpPr>
        <p:spPr bwMode="auto">
          <a:xfrm>
            <a:off x="2984500" y="5495925"/>
            <a:ext cx="9683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DOHERTY, SEAN</a:t>
            </a:r>
            <a:r>
              <a:rPr lang="en-US" b="0"/>
              <a:t>   {S3P}              IC: 30 DEC 06</a:t>
            </a:r>
          </a:p>
        </p:txBody>
      </p:sp>
      <p:sp>
        <p:nvSpPr>
          <p:cNvPr id="183317" name="Rectangle 68"/>
          <p:cNvSpPr>
            <a:spLocks noChangeArrowheads="1"/>
          </p:cNvSpPr>
          <p:nvPr/>
        </p:nvSpPr>
        <p:spPr bwMode="auto">
          <a:xfrm>
            <a:off x="1347788" y="3421063"/>
            <a:ext cx="1162050" cy="32702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MANN. IAN</a:t>
            </a:r>
            <a:r>
              <a:rPr lang="en-US" b="0">
                <a:solidFill>
                  <a:srgbClr val="008000"/>
                </a:solidFill>
              </a:rPr>
              <a:t>   {S3P}                      IC: 8 MAR 08 </a:t>
            </a:r>
            <a:r>
              <a:rPr lang="en-US">
                <a:solidFill>
                  <a:srgbClr val="008000"/>
                </a:solidFill>
              </a:rPr>
              <a:t>( TECH LEAD)</a:t>
            </a:r>
          </a:p>
          <a:p>
            <a:pPr>
              <a:spcBef>
                <a:spcPct val="50000"/>
              </a:spcBef>
            </a:pPr>
            <a:endParaRPr lang="en-US" b="0"/>
          </a:p>
        </p:txBody>
      </p:sp>
      <p:sp>
        <p:nvSpPr>
          <p:cNvPr id="183318" name="Rectangle 68"/>
          <p:cNvSpPr>
            <a:spLocks noChangeArrowheads="1"/>
          </p:cNvSpPr>
          <p:nvPr/>
        </p:nvSpPr>
        <p:spPr bwMode="auto">
          <a:xfrm>
            <a:off x="2984500" y="2078038"/>
            <a:ext cx="12049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MCARTHY, FRAZIER</a:t>
            </a:r>
            <a:r>
              <a:rPr lang="en-US" b="0">
                <a:solidFill>
                  <a:srgbClr val="008000"/>
                </a:solidFill>
              </a:rPr>
              <a:t>  {S3P}                       IC: 3 MAR 08</a:t>
            </a:r>
          </a:p>
        </p:txBody>
      </p:sp>
      <p:sp>
        <p:nvSpPr>
          <p:cNvPr id="183319" name="Rectangle 68"/>
          <p:cNvSpPr>
            <a:spLocks noChangeArrowheads="1"/>
          </p:cNvSpPr>
          <p:nvPr/>
        </p:nvSpPr>
        <p:spPr bwMode="auto">
          <a:xfrm>
            <a:off x="2984500" y="2297113"/>
            <a:ext cx="10271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MILLION, STEPHEN</a:t>
            </a:r>
            <a:r>
              <a:rPr lang="en-US" b="0">
                <a:solidFill>
                  <a:srgbClr val="008000"/>
                </a:solidFill>
              </a:rPr>
              <a:t>  {S3P}                       IC: 5 APR 04</a:t>
            </a:r>
          </a:p>
        </p:txBody>
      </p:sp>
      <p:sp>
        <p:nvSpPr>
          <p:cNvPr id="183320" name="Rectangle 68"/>
          <p:cNvSpPr>
            <a:spLocks noChangeArrowheads="1"/>
          </p:cNvSpPr>
          <p:nvPr/>
        </p:nvSpPr>
        <p:spPr bwMode="auto">
          <a:xfrm>
            <a:off x="1341438" y="3638550"/>
            <a:ext cx="10366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SANCHEZ, MARTIN</a:t>
            </a:r>
            <a:r>
              <a:rPr lang="en-US" b="0">
                <a:solidFill>
                  <a:srgbClr val="008000"/>
                </a:solidFill>
              </a:rPr>
              <a:t>  {S3P}                       IC: 23 FEB 08</a:t>
            </a:r>
          </a:p>
        </p:txBody>
      </p:sp>
      <p:sp>
        <p:nvSpPr>
          <p:cNvPr id="183321" name="Rectangle 68"/>
          <p:cNvSpPr>
            <a:spLocks noChangeArrowheads="1"/>
          </p:cNvSpPr>
          <p:nvPr/>
        </p:nvSpPr>
        <p:spPr bwMode="auto">
          <a:xfrm>
            <a:off x="2984500" y="2516188"/>
            <a:ext cx="8778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VILLA, ERIK</a:t>
            </a:r>
            <a:r>
              <a:rPr lang="en-US" b="0">
                <a:solidFill>
                  <a:srgbClr val="008000"/>
                </a:solidFill>
              </a:rPr>
              <a:t>  {S3P}                      IC: 25 FEB 09</a:t>
            </a:r>
          </a:p>
        </p:txBody>
      </p:sp>
      <p:sp>
        <p:nvSpPr>
          <p:cNvPr id="183322" name="Rectangle 68"/>
          <p:cNvSpPr>
            <a:spLocks noChangeArrowheads="1"/>
          </p:cNvSpPr>
          <p:nvPr/>
        </p:nvSpPr>
        <p:spPr bwMode="auto">
          <a:xfrm>
            <a:off x="3001963" y="586581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LUSARDI, JOSEPH</a:t>
            </a:r>
            <a:r>
              <a:rPr lang="en-US" b="0">
                <a:solidFill>
                  <a:srgbClr val="008000"/>
                </a:solidFill>
              </a:rPr>
              <a:t> 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14 JUL 09</a:t>
            </a:r>
          </a:p>
        </p:txBody>
      </p:sp>
      <p:sp>
        <p:nvSpPr>
          <p:cNvPr id="183323" name="TextBox 35"/>
          <p:cNvSpPr txBox="1">
            <a:spLocks noChangeArrowheads="1"/>
          </p:cNvSpPr>
          <p:nvPr/>
        </p:nvSpPr>
        <p:spPr bwMode="auto">
          <a:xfrm>
            <a:off x="5248275" y="3465513"/>
            <a:ext cx="12779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u="sng">
                <a:solidFill>
                  <a:srgbClr val="008000"/>
                </a:solidFill>
              </a:rPr>
              <a:t>TESSIER, BRIAN </a:t>
            </a:r>
            <a:r>
              <a:rPr lang="en-US" b="0">
                <a:solidFill>
                  <a:srgbClr val="008000"/>
                </a:solidFill>
              </a:rPr>
              <a:t> {T3Q}</a:t>
            </a:r>
          </a:p>
          <a:p>
            <a:r>
              <a:rPr lang="en-US" b="0">
                <a:solidFill>
                  <a:srgbClr val="008000"/>
                </a:solidFill>
              </a:rPr>
              <a:t>IC: 04OCT09</a:t>
            </a:r>
          </a:p>
        </p:txBody>
      </p:sp>
      <p:cxnSp>
        <p:nvCxnSpPr>
          <p:cNvPr id="183324" name="Straight Connector 36"/>
          <p:cNvCxnSpPr>
            <a:cxnSpLocks noChangeShapeType="1"/>
          </p:cNvCxnSpPr>
          <p:nvPr/>
        </p:nvCxnSpPr>
        <p:spPr bwMode="auto">
          <a:xfrm rot="16200000" flipH="1">
            <a:off x="2382043" y="5603082"/>
            <a:ext cx="76676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83325" name="Rectangle 61"/>
          <p:cNvSpPr>
            <a:spLocks noChangeArrowheads="1"/>
          </p:cNvSpPr>
          <p:nvPr/>
        </p:nvSpPr>
        <p:spPr bwMode="auto">
          <a:xfrm>
            <a:off x="2984500" y="3502025"/>
            <a:ext cx="935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PARKS, GARY</a:t>
            </a:r>
            <a:r>
              <a:rPr lang="en-US" b="0"/>
              <a:t>  {S3P}                          IC: 04 OCT 09</a:t>
            </a:r>
          </a:p>
        </p:txBody>
      </p:sp>
      <p:sp>
        <p:nvSpPr>
          <p:cNvPr id="183326" name="Rectangle 52"/>
          <p:cNvSpPr>
            <a:spLocks noChangeArrowheads="1"/>
          </p:cNvSpPr>
          <p:nvPr/>
        </p:nvSpPr>
        <p:spPr bwMode="auto">
          <a:xfrm>
            <a:off x="1377950" y="2420938"/>
            <a:ext cx="11636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BARANEK, BRIAN </a:t>
            </a:r>
            <a:r>
              <a:rPr lang="en-US" b="0"/>
              <a:t>  {BB8}              </a:t>
            </a:r>
            <a:r>
              <a:rPr lang="en-US"/>
              <a:t>               </a:t>
            </a:r>
            <a:r>
              <a:rPr lang="en-US" b="0"/>
              <a:t>IC: 14 OCT 09  </a:t>
            </a:r>
            <a:endParaRPr lang="en-US"/>
          </a:p>
        </p:txBody>
      </p:sp>
      <p:sp>
        <p:nvSpPr>
          <p:cNvPr id="183327" name="Rectangle 211"/>
          <p:cNvSpPr>
            <a:spLocks noChangeArrowheads="1"/>
          </p:cNvSpPr>
          <p:nvPr/>
        </p:nvSpPr>
        <p:spPr bwMode="auto">
          <a:xfrm>
            <a:off x="7439025" y="3392488"/>
            <a:ext cx="15398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BELCHER, DAVID </a:t>
            </a:r>
            <a:r>
              <a:rPr lang="en-US" b="0">
                <a:solidFill>
                  <a:srgbClr val="008000"/>
                </a:solidFill>
              </a:rPr>
              <a:t>  (RAPISCAN)               IC: 01 DEC 09 </a:t>
            </a:r>
          </a:p>
        </p:txBody>
      </p:sp>
      <p:sp>
        <p:nvSpPr>
          <p:cNvPr id="183328" name="Rectangle 211"/>
          <p:cNvSpPr>
            <a:spLocks noChangeArrowheads="1"/>
          </p:cNvSpPr>
          <p:nvPr/>
        </p:nvSpPr>
        <p:spPr bwMode="auto">
          <a:xfrm>
            <a:off x="7475538" y="4306888"/>
            <a:ext cx="1204912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TONDER, JAMES </a:t>
            </a:r>
            <a:r>
              <a:rPr lang="en-US" b="0">
                <a:solidFill>
                  <a:srgbClr val="FF0000"/>
                </a:solidFill>
              </a:rPr>
              <a:t> (RAPISCAN)                  ETA: TBD </a:t>
            </a:r>
          </a:p>
        </p:txBody>
      </p:sp>
      <p:sp>
        <p:nvSpPr>
          <p:cNvPr id="183329" name="Rectangle 68"/>
          <p:cNvSpPr>
            <a:spLocks noChangeArrowheads="1"/>
          </p:cNvSpPr>
          <p:nvPr/>
        </p:nvSpPr>
        <p:spPr bwMode="auto">
          <a:xfrm>
            <a:off x="1268413" y="540226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FLETCHER, WILL</a:t>
            </a:r>
            <a:r>
              <a:rPr lang="en-US" b="0">
                <a:solidFill>
                  <a:srgbClr val="008000"/>
                </a:solidFill>
              </a:rPr>
              <a:t> 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31 OCT 09</a:t>
            </a:r>
          </a:p>
        </p:txBody>
      </p:sp>
      <p:sp>
        <p:nvSpPr>
          <p:cNvPr id="183330" name="Rectangle 68"/>
          <p:cNvSpPr>
            <a:spLocks noChangeArrowheads="1"/>
          </p:cNvSpPr>
          <p:nvPr/>
        </p:nvSpPr>
        <p:spPr bwMode="auto">
          <a:xfrm>
            <a:off x="1268413" y="584041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REINHOLD, BROOK</a:t>
            </a:r>
            <a:r>
              <a:rPr lang="en-US" b="0">
                <a:solidFill>
                  <a:srgbClr val="008000"/>
                </a:solidFill>
              </a:rPr>
              <a:t> 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 31 OCT 09</a:t>
            </a:r>
          </a:p>
        </p:txBody>
      </p:sp>
      <p:sp>
        <p:nvSpPr>
          <p:cNvPr id="183331" name="Rectangle 68"/>
          <p:cNvSpPr>
            <a:spLocks noChangeArrowheads="1"/>
          </p:cNvSpPr>
          <p:nvPr/>
        </p:nvSpPr>
        <p:spPr bwMode="auto">
          <a:xfrm>
            <a:off x="1263650" y="5614988"/>
            <a:ext cx="116363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GONZALES, MICHAEL</a:t>
            </a:r>
            <a:r>
              <a:rPr lang="en-US" b="0">
                <a:solidFill>
                  <a:srgbClr val="008000"/>
                </a:solidFill>
              </a:rPr>
              <a:t>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07 NOV 09</a:t>
            </a:r>
          </a:p>
        </p:txBody>
      </p:sp>
      <p:sp>
        <p:nvSpPr>
          <p:cNvPr id="183332" name="Rectangle 19"/>
          <p:cNvSpPr>
            <a:spLocks noChangeArrowheads="1"/>
          </p:cNvSpPr>
          <p:nvPr/>
        </p:nvSpPr>
        <p:spPr bwMode="auto">
          <a:xfrm>
            <a:off x="7475538" y="5073650"/>
            <a:ext cx="12779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WILBURN, MARK</a:t>
            </a:r>
            <a:r>
              <a:rPr lang="en-US" b="0">
                <a:solidFill>
                  <a:srgbClr val="FF0000"/>
                </a:solidFill>
              </a:rPr>
              <a:t> (RAPISCAN)                                      ETA:TBD </a:t>
            </a:r>
          </a:p>
        </p:txBody>
      </p:sp>
      <p:sp>
        <p:nvSpPr>
          <p:cNvPr id="183333" name="Rectangle 211"/>
          <p:cNvSpPr>
            <a:spLocks noChangeArrowheads="1"/>
          </p:cNvSpPr>
          <p:nvPr/>
        </p:nvSpPr>
        <p:spPr bwMode="auto">
          <a:xfrm>
            <a:off x="7439025" y="3611563"/>
            <a:ext cx="14239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STEPHENSON, CHARLES </a:t>
            </a:r>
            <a:r>
              <a:rPr lang="en-US" b="0">
                <a:solidFill>
                  <a:srgbClr val="008000"/>
                </a:solidFill>
              </a:rPr>
              <a:t> (RAPISCAN) ETA: 02 JAN 10</a:t>
            </a:r>
          </a:p>
        </p:txBody>
      </p:sp>
      <p:sp>
        <p:nvSpPr>
          <p:cNvPr id="183334" name="Rectangle 211"/>
          <p:cNvSpPr>
            <a:spLocks noChangeArrowheads="1"/>
          </p:cNvSpPr>
          <p:nvPr/>
        </p:nvSpPr>
        <p:spPr bwMode="auto">
          <a:xfrm>
            <a:off x="7439025" y="3832225"/>
            <a:ext cx="1423988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SWANSON, ROBERT</a:t>
            </a:r>
            <a:r>
              <a:rPr lang="en-US" b="0">
                <a:solidFill>
                  <a:srgbClr val="008000"/>
                </a:solidFill>
              </a:rPr>
              <a:t> (RAPISCAN)    ETA: 02 JAN 10</a:t>
            </a:r>
          </a:p>
        </p:txBody>
      </p:sp>
      <p:sp>
        <p:nvSpPr>
          <p:cNvPr id="183335" name="Rectangle 211"/>
          <p:cNvSpPr>
            <a:spLocks noChangeArrowheads="1"/>
          </p:cNvSpPr>
          <p:nvPr/>
        </p:nvSpPr>
        <p:spPr bwMode="auto">
          <a:xfrm>
            <a:off x="7439025" y="1931988"/>
            <a:ext cx="14239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MCMILLAN,  ANDREW </a:t>
            </a:r>
            <a:r>
              <a:rPr lang="en-US" b="0">
                <a:solidFill>
                  <a:srgbClr val="008000"/>
                </a:solidFill>
              </a:rPr>
              <a:t> (RAPISCAN)                  ETA: 02 JAN 10 </a:t>
            </a:r>
          </a:p>
        </p:txBody>
      </p:sp>
      <p:sp>
        <p:nvSpPr>
          <p:cNvPr id="183336" name="Rectangle 52"/>
          <p:cNvSpPr>
            <a:spLocks noChangeArrowheads="1"/>
          </p:cNvSpPr>
          <p:nvPr/>
        </p:nvSpPr>
        <p:spPr bwMode="auto">
          <a:xfrm>
            <a:off x="1377950" y="2662238"/>
            <a:ext cx="11636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SCHEEL, BRUCE </a:t>
            </a:r>
            <a:r>
              <a:rPr lang="en-US" b="0">
                <a:solidFill>
                  <a:srgbClr val="008000"/>
                </a:solidFill>
              </a:rPr>
              <a:t>  {BB8}              </a:t>
            </a:r>
            <a:r>
              <a:rPr lang="en-US">
                <a:solidFill>
                  <a:srgbClr val="008000"/>
                </a:solidFill>
              </a:rPr>
              <a:t>               </a:t>
            </a:r>
            <a:r>
              <a:rPr lang="en-US" b="0">
                <a:solidFill>
                  <a:srgbClr val="008000"/>
                </a:solidFill>
              </a:rPr>
              <a:t>IC: 12 DEC 09  </a:t>
            </a:r>
            <a:endParaRPr lang="en-US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5088" y="735013"/>
            <a:ext cx="2444750" cy="10652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>
              <a:defRPr/>
            </a:pPr>
            <a:r>
              <a:rPr lang="en-US" sz="800" u="sng" dirty="0"/>
              <a:t> CONTRACTING OFFICER</a:t>
            </a:r>
          </a:p>
          <a:p>
            <a:pPr>
              <a:defRPr/>
            </a:pPr>
            <a:endParaRPr lang="en-US" sz="300" u="sng" dirty="0"/>
          </a:p>
          <a:p>
            <a:pPr>
              <a:defRPr/>
            </a:pPr>
            <a:r>
              <a:rPr lang="en-US" sz="800" b="0" dirty="0"/>
              <a:t> </a:t>
            </a:r>
            <a:r>
              <a:rPr lang="en-US" sz="800" dirty="0"/>
              <a:t>Thomas J. Hagyard</a:t>
            </a:r>
            <a:endParaRPr lang="en-US" sz="800" b="0" dirty="0"/>
          </a:p>
          <a:p>
            <a:pPr>
              <a:defRPr/>
            </a:pPr>
            <a:r>
              <a:rPr lang="en-US" sz="800" b="0" dirty="0"/>
              <a:t> Contracting Officer for S3</a:t>
            </a:r>
          </a:p>
          <a:p>
            <a:pPr>
              <a:defRPr/>
            </a:pPr>
            <a:r>
              <a:rPr lang="en-US" sz="800" b="0" dirty="0"/>
              <a:t> CECOM LCMC Acquisition Center</a:t>
            </a:r>
          </a:p>
          <a:p>
            <a:pPr>
              <a:defRPr/>
            </a:pPr>
            <a:r>
              <a:rPr lang="en-US" sz="800" b="0" dirty="0"/>
              <a:t> Fort Monmouth, NJ</a:t>
            </a:r>
          </a:p>
          <a:p>
            <a:pPr>
              <a:defRPr/>
            </a:pPr>
            <a:r>
              <a:rPr lang="en-US" sz="800" b="0" dirty="0"/>
              <a:t> </a:t>
            </a:r>
            <a:r>
              <a:rPr lang="en-US" sz="800" b="0" dirty="0"/>
              <a:t>732-532-4022</a:t>
            </a:r>
            <a:endParaRPr lang="en-US" sz="800" b="0" dirty="0"/>
          </a:p>
          <a:p>
            <a:pPr>
              <a:defRPr/>
            </a:pPr>
            <a:r>
              <a:rPr lang="en-US" sz="800" b="0" dirty="0"/>
              <a:t> Email: </a:t>
            </a:r>
            <a:r>
              <a:rPr lang="en-US" sz="800" dirty="0"/>
              <a:t> </a:t>
            </a:r>
            <a:r>
              <a:rPr lang="en-US" sz="800" u="sng" dirty="0">
                <a:hlinkClick r:id="rId3"/>
              </a:rPr>
              <a:t>thomas.j.hagyard@mail.us.army.mil</a:t>
            </a:r>
            <a:endParaRPr lang="en-US" sz="800" dirty="0"/>
          </a:p>
          <a:p>
            <a:pPr>
              <a:defRPr/>
            </a:pPr>
            <a:endParaRPr lang="en-US" sz="800" dirty="0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7621588" y="677863"/>
            <a:ext cx="1971675" cy="10366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 defTabSz="935038">
              <a:defRPr/>
            </a:pPr>
            <a:r>
              <a:rPr lang="en-US" sz="800" u="sng" dirty="0"/>
              <a:t>GOVT  COR - Point Of Contact</a:t>
            </a:r>
          </a:p>
          <a:p>
            <a:pPr defTabSz="935038">
              <a:defRPr/>
            </a:pPr>
            <a:endParaRPr lang="en-US" sz="300" u="sng" dirty="0"/>
          </a:p>
          <a:p>
            <a:pPr defTabSz="935038">
              <a:defRPr/>
            </a:pPr>
            <a:r>
              <a:rPr lang="en-US" sz="800" dirty="0"/>
              <a:t>Fred Tremaine</a:t>
            </a:r>
            <a:endParaRPr lang="en-US" sz="800" dirty="0"/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Site Manager - CECOM </a:t>
            </a:r>
            <a:r>
              <a:rPr lang="en-US" sz="800" b="0" dirty="0">
                <a:solidFill>
                  <a:srgbClr val="000000"/>
                </a:solidFill>
              </a:rPr>
              <a:t>ESSC-SWA</a:t>
            </a:r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Camp Arifjan</a:t>
            </a:r>
            <a:endParaRPr lang="en-US" sz="800" b="0" dirty="0"/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DSN</a:t>
            </a:r>
            <a:r>
              <a:rPr lang="en-US" sz="800" b="0" dirty="0"/>
              <a:t>: 318-430-4621</a:t>
            </a:r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Cell:  011-965-967-4587 </a:t>
            </a:r>
          </a:p>
          <a:p>
            <a:pPr defTabSz="935038">
              <a:defRPr/>
            </a:pPr>
            <a:r>
              <a:rPr lang="en-US" sz="800" u="sng" dirty="0">
                <a:hlinkClick r:id="rId4"/>
              </a:rPr>
              <a:t>fred.a.tremaine@kuwait.swa.army.mil</a:t>
            </a:r>
            <a:endParaRPr lang="en-US" sz="800" u="sng" dirty="0"/>
          </a:p>
          <a:p>
            <a:pPr defTabSz="935038">
              <a:defRPr/>
            </a:pPr>
            <a:endParaRPr lang="en-US" sz="800" u="sng" dirty="0"/>
          </a:p>
        </p:txBody>
      </p:sp>
      <p:sp>
        <p:nvSpPr>
          <p:cNvPr id="186372" name="TextBox 26"/>
          <p:cNvSpPr txBox="1">
            <a:spLocks noChangeArrowheads="1"/>
          </p:cNvSpPr>
          <p:nvPr/>
        </p:nvSpPr>
        <p:spPr bwMode="auto">
          <a:xfrm>
            <a:off x="4114800" y="820738"/>
            <a:ext cx="1171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800"/>
              <a:t>Chantilly, VA</a:t>
            </a:r>
          </a:p>
        </p:txBody>
      </p:sp>
      <p:sp>
        <p:nvSpPr>
          <p:cNvPr id="186373" name="TextBox 27"/>
          <p:cNvSpPr txBox="1">
            <a:spLocks noChangeArrowheads="1"/>
          </p:cNvSpPr>
          <p:nvPr/>
        </p:nvSpPr>
        <p:spPr bwMode="auto">
          <a:xfrm>
            <a:off x="4162425" y="1857375"/>
            <a:ext cx="1041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Paul Gregory</a:t>
            </a:r>
          </a:p>
          <a:p>
            <a:pPr algn="ctr" defTabSz="935038"/>
            <a:r>
              <a:rPr lang="en-US" sz="700"/>
              <a:t>C4ISR RSC Director</a:t>
            </a:r>
          </a:p>
        </p:txBody>
      </p:sp>
      <p:sp>
        <p:nvSpPr>
          <p:cNvPr id="17414" name="TextBox 28"/>
          <p:cNvSpPr txBox="1">
            <a:spLocks noChangeArrowheads="1"/>
          </p:cNvSpPr>
          <p:nvPr/>
        </p:nvSpPr>
        <p:spPr bwMode="auto">
          <a:xfrm>
            <a:off x="-200025" y="2513013"/>
            <a:ext cx="13668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Bagram, Afghanistan</a:t>
            </a:r>
          </a:p>
          <a:p>
            <a:pPr algn="ctr" defTabSz="935038">
              <a:defRPr/>
            </a:pPr>
            <a:r>
              <a:rPr lang="en-US" sz="700" dirty="0"/>
              <a:t>Bagram Airfield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DODAAC:</a:t>
            </a:r>
            <a:r>
              <a:rPr lang="en-US" dirty="0"/>
              <a:t>    W91M2D</a:t>
            </a:r>
            <a:endParaRPr lang="en-US" u="sng" dirty="0"/>
          </a:p>
          <a:p>
            <a:pPr algn="just"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  W4GV41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u="sng" dirty="0"/>
          </a:p>
          <a:p>
            <a:pPr algn="just" defTabSz="935038">
              <a:defRPr/>
            </a:pPr>
            <a:r>
              <a:rPr lang="en-US" u="sng" dirty="0"/>
              <a:t>ManTech Point Of Contact</a:t>
            </a:r>
          </a:p>
          <a:p>
            <a:pPr algn="just" defTabSz="935038">
              <a:defRPr/>
            </a:pPr>
            <a:r>
              <a:rPr lang="en-US" dirty="0"/>
              <a:t>Robert Campbell </a:t>
            </a:r>
          </a:p>
          <a:p>
            <a:pPr algn="just" defTabSz="935038">
              <a:defRPr/>
            </a:pPr>
            <a:r>
              <a:rPr lang="en-US" dirty="0"/>
              <a:t>Site Manager</a:t>
            </a:r>
          </a:p>
          <a:p>
            <a:pPr algn="just" defTabSz="935038">
              <a:defRPr/>
            </a:pPr>
            <a:r>
              <a:rPr lang="en-US" dirty="0"/>
              <a:t>DSN: 312-987-5130 Ext 3819</a:t>
            </a:r>
          </a:p>
          <a:p>
            <a:pPr algn="just" defTabSz="935038">
              <a:defRPr/>
            </a:pPr>
            <a:r>
              <a:rPr lang="en-US" dirty="0"/>
              <a:t>DSN: 312-987-5130 Ext 3966</a:t>
            </a:r>
          </a:p>
          <a:p>
            <a:pPr algn="just" defTabSz="935038">
              <a:defRPr/>
            </a:pPr>
            <a:r>
              <a:rPr lang="en-US" dirty="0"/>
              <a:t>COMM: 732-427-5130 Ext 3819</a:t>
            </a:r>
          </a:p>
          <a:p>
            <a:pPr algn="just" defTabSz="935038">
              <a:defRPr/>
            </a:pPr>
            <a:r>
              <a:rPr lang="en-US" dirty="0"/>
              <a:t>DSN: 318-431-7060( Cell)</a:t>
            </a:r>
          </a:p>
          <a:p>
            <a:pPr algn="just" defTabSz="935038">
              <a:defRPr/>
            </a:pPr>
            <a:r>
              <a:rPr lang="en-US" dirty="0"/>
              <a:t>COMM: 011-937-9984-3158 </a:t>
            </a:r>
          </a:p>
          <a:p>
            <a:pPr algn="just" defTabSz="935038">
              <a:defRPr/>
            </a:pPr>
            <a:r>
              <a:rPr lang="en-US" dirty="0">
                <a:hlinkClick r:id="rId5"/>
              </a:rPr>
              <a:t>Robert.Campbell3@us.army.mil</a:t>
            </a: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dirty="0"/>
              <a:t>Sr. Logistician: Bruce Stinson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dirty="0"/>
              <a:t> </a:t>
            </a:r>
            <a:r>
              <a:rPr lang="en-US" u="sng" dirty="0"/>
              <a:t>GOVT Point Of Contact</a:t>
            </a:r>
          </a:p>
          <a:p>
            <a:pPr algn="just" defTabSz="935038">
              <a:defRPr/>
            </a:pPr>
            <a:r>
              <a:rPr lang="en-US" dirty="0"/>
              <a:t> Zola Steele</a:t>
            </a:r>
          </a:p>
          <a:p>
            <a:pPr algn="just" defTabSz="935038">
              <a:defRPr/>
            </a:pPr>
            <a:r>
              <a:rPr lang="en-US" dirty="0"/>
              <a:t> CECOM ESSC-Manager – OEF</a:t>
            </a:r>
          </a:p>
          <a:p>
            <a:pPr algn="just" defTabSz="935038">
              <a:defRPr/>
            </a:pPr>
            <a:r>
              <a:rPr lang="en-US" dirty="0"/>
              <a:t> DSN: 312-987-5130 ext 3889</a:t>
            </a:r>
          </a:p>
          <a:p>
            <a:pPr algn="just" defTabSz="935038">
              <a:defRPr/>
            </a:pPr>
            <a:r>
              <a:rPr lang="en-US" dirty="0"/>
              <a:t> COMM: 732-427-5130 Ext 3889</a:t>
            </a:r>
          </a:p>
          <a:p>
            <a:pPr algn="just" defTabSz="935038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zo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la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.steele@mmcs.army.mil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US MAIL:</a:t>
            </a:r>
            <a:endParaRPr lang="en-US" dirty="0"/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algn="just" defTabSz="935038">
              <a:defRPr/>
            </a:pPr>
            <a:r>
              <a:rPr lang="en-US" dirty="0"/>
              <a:t>ManTech RSC (CECOM)</a:t>
            </a:r>
          </a:p>
          <a:p>
            <a:pPr algn="just" defTabSz="935038">
              <a:defRPr/>
            </a:pPr>
            <a:r>
              <a:rPr lang="en-US" dirty="0"/>
              <a:t>Bagram Air Base</a:t>
            </a:r>
          </a:p>
          <a:p>
            <a:pPr algn="just" defTabSz="935038">
              <a:defRPr/>
            </a:pPr>
            <a:r>
              <a:rPr lang="en-US" dirty="0"/>
              <a:t>APO AE 09354</a:t>
            </a:r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algn="just" defTabSz="935038">
              <a:defRPr/>
            </a:pPr>
            <a:r>
              <a:rPr lang="en-US" dirty="0"/>
              <a:t>CECOM C4ISR MANTECH RSC</a:t>
            </a:r>
          </a:p>
          <a:p>
            <a:pPr algn="just" defTabSz="935038">
              <a:defRPr/>
            </a:pPr>
            <a:r>
              <a:rPr lang="en-US" dirty="0"/>
              <a:t>AMC Site, Bldg. 4038</a:t>
            </a:r>
          </a:p>
          <a:p>
            <a:pPr algn="just" defTabSz="935038">
              <a:defRPr/>
            </a:pPr>
            <a:r>
              <a:rPr lang="en-US" dirty="0"/>
              <a:t>Attn: Robert Campbell</a:t>
            </a:r>
          </a:p>
          <a:p>
            <a:pPr algn="just" defTabSz="935038">
              <a:defRPr/>
            </a:pPr>
            <a:r>
              <a:rPr lang="en-US" dirty="0"/>
              <a:t>Bagram Airbase, Afghanistan</a:t>
            </a:r>
          </a:p>
          <a:p>
            <a:pPr algn="just" defTabSz="935038">
              <a:defRPr/>
            </a:pPr>
            <a:r>
              <a:rPr lang="en-US" dirty="0"/>
              <a:t>APO, AE 09354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</p:txBody>
      </p:sp>
      <p:sp>
        <p:nvSpPr>
          <p:cNvPr id="17415" name="TextBox 29"/>
          <p:cNvSpPr txBox="1">
            <a:spLocks noChangeArrowheads="1"/>
          </p:cNvSpPr>
          <p:nvPr/>
        </p:nvSpPr>
        <p:spPr bwMode="auto">
          <a:xfrm>
            <a:off x="2436813" y="2516188"/>
            <a:ext cx="1752600" cy="440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Kuwait</a:t>
            </a:r>
          </a:p>
          <a:p>
            <a:pPr algn="ctr" defTabSz="935038">
              <a:defRPr/>
            </a:pPr>
            <a:r>
              <a:rPr lang="en-US" sz="700" dirty="0"/>
              <a:t>Camp Arifjan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DODDAC:</a:t>
            </a:r>
            <a:r>
              <a:rPr lang="en-US" dirty="0"/>
              <a:t>   W9144F</a:t>
            </a:r>
          </a:p>
          <a:p>
            <a:pPr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 W4GV06</a:t>
            </a:r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ManTech Point Of Contact</a:t>
            </a:r>
          </a:p>
          <a:p>
            <a:pPr defTabSz="935038">
              <a:defRPr/>
            </a:pPr>
            <a:r>
              <a:rPr lang="en-US" dirty="0"/>
              <a:t>Paul J. Gregory</a:t>
            </a:r>
          </a:p>
          <a:p>
            <a:pPr defTabSz="935038">
              <a:defRPr/>
            </a:pPr>
            <a:r>
              <a:rPr lang="en-US" dirty="0"/>
              <a:t>SWA Regional Support Centers</a:t>
            </a:r>
          </a:p>
          <a:p>
            <a:pPr defTabSz="935038">
              <a:defRPr/>
            </a:pPr>
            <a:r>
              <a:rPr lang="en-US" dirty="0"/>
              <a:t>DSN: 318-430-4626</a:t>
            </a:r>
          </a:p>
          <a:p>
            <a:pPr defTabSz="935038">
              <a:defRPr/>
            </a:pPr>
            <a:r>
              <a:rPr lang="en-US" dirty="0"/>
              <a:t>COMM:  011-965-389-4626</a:t>
            </a:r>
          </a:p>
          <a:p>
            <a:pPr defTabSz="935038">
              <a:defRPr/>
            </a:pPr>
            <a:r>
              <a:rPr lang="en-US" dirty="0"/>
              <a:t>Cell: 011-965-988-4682</a:t>
            </a:r>
          </a:p>
          <a:p>
            <a:pPr defTabSz="935038">
              <a:defRPr/>
            </a:pPr>
            <a:r>
              <a:rPr lang="en-US" dirty="0">
                <a:hlinkClick r:id="rId7"/>
              </a:rPr>
              <a:t>Paul.J.Gregory@</a:t>
            </a:r>
            <a:r>
              <a:rPr lang="en-US" dirty="0">
                <a:hlinkClick r:id="rId8"/>
              </a:rPr>
              <a:t>kuwait.swa. army.mil</a:t>
            </a:r>
            <a:r>
              <a:rPr lang="en-US" dirty="0"/>
              <a:t>  </a:t>
            </a:r>
          </a:p>
          <a:p>
            <a:pPr defTabSz="935038">
              <a:defRPr/>
            </a:pPr>
            <a:r>
              <a:rPr lang="en-US" dirty="0"/>
              <a:t> </a:t>
            </a: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dirty="0"/>
              <a:t>Logistics </a:t>
            </a:r>
            <a:r>
              <a:rPr lang="en-US" dirty="0"/>
              <a:t>Manager: Jose Marrero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GOVT Point Of Contact</a:t>
            </a:r>
          </a:p>
          <a:p>
            <a:pPr defTabSz="935038">
              <a:defRPr/>
            </a:pPr>
            <a:r>
              <a:rPr lang="en-US" dirty="0"/>
              <a:t>Fred A. Tremaine</a:t>
            </a:r>
            <a:endParaRPr lang="en-US" dirty="0"/>
          </a:p>
          <a:p>
            <a:pPr defTabSz="935038">
              <a:defRPr/>
            </a:pPr>
            <a:r>
              <a:rPr lang="en-US" dirty="0">
                <a:solidFill>
                  <a:srgbClr val="000000"/>
                </a:solidFill>
              </a:rPr>
              <a:t>Site Manager – CECOM ESSC-SWA</a:t>
            </a:r>
            <a:endParaRPr lang="en-US" dirty="0"/>
          </a:p>
          <a:p>
            <a:pPr defTabSz="935038">
              <a:defRPr/>
            </a:pPr>
            <a:r>
              <a:rPr lang="en-US" dirty="0">
                <a:solidFill>
                  <a:srgbClr val="000000"/>
                </a:solidFill>
              </a:rPr>
              <a:t>DSN</a:t>
            </a:r>
            <a:r>
              <a:rPr lang="en-US" dirty="0"/>
              <a:t>: 318-430-4621</a:t>
            </a:r>
          </a:p>
          <a:p>
            <a:pPr defTabSz="935038">
              <a:defRPr/>
            </a:pPr>
            <a:r>
              <a:rPr lang="en-US" dirty="0">
                <a:solidFill>
                  <a:srgbClr val="000000"/>
                </a:solidFill>
              </a:rPr>
              <a:t>Cell:  011-965-967-4587 </a:t>
            </a:r>
          </a:p>
          <a:p>
            <a:pPr defTabSz="935038">
              <a:defRPr/>
            </a:pP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CECOMLCMCESSC@k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uwait.swa.army.mil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US </a:t>
            </a:r>
            <a:r>
              <a:rPr lang="en-US" u="sng" dirty="0"/>
              <a:t>MAIL:</a:t>
            </a:r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defTabSz="935038">
              <a:defRPr/>
            </a:pPr>
            <a:r>
              <a:rPr lang="en-US" dirty="0"/>
              <a:t>ManTech Bldg 756</a:t>
            </a:r>
          </a:p>
          <a:p>
            <a:pPr defTabSz="935038">
              <a:defRPr/>
            </a:pPr>
            <a:r>
              <a:rPr lang="en-US" dirty="0"/>
              <a:t>Camp Arifjan, Kuwait</a:t>
            </a:r>
          </a:p>
          <a:p>
            <a:pPr defTabSz="935038">
              <a:defRPr/>
            </a:pPr>
            <a:r>
              <a:rPr lang="en-US" dirty="0"/>
              <a:t>APO AE 09366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defTabSz="935038">
              <a:defRPr/>
            </a:pPr>
            <a:r>
              <a:rPr lang="en-US" dirty="0"/>
              <a:t>CECOM ESSC SWA (ManTech)</a:t>
            </a:r>
          </a:p>
          <a:p>
            <a:pPr defTabSz="935038">
              <a:defRPr/>
            </a:pPr>
            <a:r>
              <a:rPr lang="en-US" dirty="0"/>
              <a:t>Bldg 756</a:t>
            </a:r>
          </a:p>
          <a:p>
            <a:pPr defTabSz="935038">
              <a:defRPr/>
            </a:pPr>
            <a:r>
              <a:rPr lang="en-US" dirty="0"/>
              <a:t>Camp Arifjan, Kuwait</a:t>
            </a:r>
          </a:p>
          <a:p>
            <a:pPr defTabSz="935038">
              <a:defRPr/>
            </a:pPr>
            <a:r>
              <a:rPr lang="en-US" dirty="0"/>
              <a:t>APO AE 09366</a:t>
            </a:r>
          </a:p>
          <a:p>
            <a:pPr defTabSz="935038">
              <a:defRPr/>
            </a:pPr>
            <a:endParaRPr lang="en-US" dirty="0"/>
          </a:p>
        </p:txBody>
      </p:sp>
      <p:sp>
        <p:nvSpPr>
          <p:cNvPr id="17416" name="TextBox 30"/>
          <p:cNvSpPr txBox="1">
            <a:spLocks noChangeArrowheads="1"/>
          </p:cNvSpPr>
          <p:nvPr/>
        </p:nvSpPr>
        <p:spPr bwMode="auto">
          <a:xfrm>
            <a:off x="1122363" y="2516188"/>
            <a:ext cx="138112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Kandahar, Afghanistan</a:t>
            </a:r>
          </a:p>
          <a:p>
            <a:pPr algn="ctr" defTabSz="935038">
              <a:defRPr/>
            </a:pPr>
            <a:r>
              <a:rPr lang="en-US" sz="700" dirty="0"/>
              <a:t>Kandahar Airfield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DODAAC:</a:t>
            </a:r>
            <a:r>
              <a:rPr lang="en-US" dirty="0"/>
              <a:t>    W91M2F</a:t>
            </a:r>
          </a:p>
          <a:p>
            <a:pPr algn="just"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  W6HQ98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ManTech Point Of Contact</a:t>
            </a:r>
          </a:p>
          <a:p>
            <a:pPr algn="just" defTabSz="935038">
              <a:defRPr/>
            </a:pPr>
            <a:r>
              <a:rPr lang="en-US" dirty="0"/>
              <a:t>Randy Caswell</a:t>
            </a:r>
          </a:p>
          <a:p>
            <a:pPr algn="just" defTabSz="935038">
              <a:defRPr/>
            </a:pPr>
            <a:r>
              <a:rPr lang="en-US" dirty="0"/>
              <a:t>Site Manager</a:t>
            </a:r>
          </a:p>
          <a:p>
            <a:pPr algn="just" defTabSz="935038">
              <a:defRPr/>
            </a:pPr>
            <a:r>
              <a:rPr lang="en-US" dirty="0"/>
              <a:t>DSN: 312-987-5130 Ext 7237</a:t>
            </a:r>
          </a:p>
          <a:p>
            <a:pPr algn="just" defTabSz="935038">
              <a:defRPr/>
            </a:pPr>
            <a:r>
              <a:rPr lang="en-US" dirty="0"/>
              <a:t>COMM: 011-937-0660-2065</a:t>
            </a:r>
          </a:p>
          <a:p>
            <a:pPr algn="just" defTabSz="935038">
              <a:defRPr/>
            </a:pPr>
            <a:r>
              <a:rPr lang="en-US" dirty="0">
                <a:hlinkClick r:id="rId9"/>
              </a:rPr>
              <a:t>Randy.Caswell@us.army.mil</a:t>
            </a: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dirty="0"/>
              <a:t>Sr. Logistician: Trini Tenette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dirty="0"/>
              <a:t> </a:t>
            </a:r>
            <a:r>
              <a:rPr lang="en-US" u="sng" dirty="0"/>
              <a:t>GOVT Point Of Contact</a:t>
            </a:r>
          </a:p>
          <a:p>
            <a:pPr algn="just" defTabSz="935038">
              <a:defRPr/>
            </a:pPr>
            <a:r>
              <a:rPr lang="en-US" dirty="0"/>
              <a:t> Cliff Canty</a:t>
            </a:r>
          </a:p>
          <a:p>
            <a:pPr algn="just" defTabSz="935038">
              <a:defRPr/>
            </a:pPr>
            <a:r>
              <a:rPr lang="en-US" dirty="0"/>
              <a:t> CECOM ESSC-Manager - OEF</a:t>
            </a:r>
          </a:p>
          <a:p>
            <a:pPr algn="just" defTabSz="935038">
              <a:defRPr/>
            </a:pPr>
            <a:r>
              <a:rPr lang="en-US" dirty="0"/>
              <a:t> DSN: 312-987-5130 ext 3889</a:t>
            </a:r>
          </a:p>
          <a:p>
            <a:pPr algn="just" defTabSz="935038">
              <a:defRPr/>
            </a:pPr>
            <a:r>
              <a:rPr lang="en-US" dirty="0"/>
              <a:t> COMM: 732-427-5130 Ext 3889</a:t>
            </a:r>
          </a:p>
          <a:p>
            <a:pPr algn="just" defTabSz="935038">
              <a:defRPr/>
            </a:pP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clifford.canty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@mmcs.army.mil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US MAIL:</a:t>
            </a:r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algn="just" defTabSz="935038">
              <a:defRPr/>
            </a:pPr>
            <a:r>
              <a:rPr lang="en-US" dirty="0"/>
              <a:t>ManTech RSC (CECOM)</a:t>
            </a:r>
          </a:p>
          <a:p>
            <a:pPr algn="just" defTabSz="935038">
              <a:defRPr/>
            </a:pPr>
            <a:r>
              <a:rPr lang="en-US" dirty="0"/>
              <a:t>Kandahar Air Field</a:t>
            </a:r>
          </a:p>
          <a:p>
            <a:pPr algn="just" defTabSz="935038">
              <a:defRPr/>
            </a:pPr>
            <a:r>
              <a:rPr lang="en-US" dirty="0"/>
              <a:t>APO AE 09355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algn="just" defTabSz="935038">
              <a:defRPr/>
            </a:pPr>
            <a:r>
              <a:rPr lang="en-US" dirty="0"/>
              <a:t>CECOM C4ISR MANTECH RSC</a:t>
            </a:r>
          </a:p>
          <a:p>
            <a:pPr algn="just" defTabSz="935038">
              <a:defRPr/>
            </a:pPr>
            <a:r>
              <a:rPr lang="en-US" dirty="0"/>
              <a:t>AMC South Park </a:t>
            </a:r>
          </a:p>
          <a:p>
            <a:pPr algn="just" defTabSz="935038">
              <a:defRPr/>
            </a:pPr>
            <a:r>
              <a:rPr lang="en-US" dirty="0"/>
              <a:t>Attn: Randy Caswell</a:t>
            </a:r>
          </a:p>
          <a:p>
            <a:pPr algn="just" defTabSz="935038">
              <a:defRPr/>
            </a:pPr>
            <a:r>
              <a:rPr lang="en-US" dirty="0"/>
              <a:t>Kandahar AF, Afghanistan</a:t>
            </a:r>
          </a:p>
          <a:p>
            <a:pPr algn="just" defTabSz="935038">
              <a:defRPr/>
            </a:pPr>
            <a:r>
              <a:rPr lang="en-US" dirty="0"/>
              <a:t>APO, AE 09355</a:t>
            </a:r>
            <a:endParaRPr lang="en-US" sz="700" dirty="0"/>
          </a:p>
          <a:p>
            <a:pPr algn="just" defTabSz="935038">
              <a:defRPr/>
            </a:pPr>
            <a:endParaRPr lang="en-US" sz="700" dirty="0"/>
          </a:p>
        </p:txBody>
      </p:sp>
      <p:sp>
        <p:nvSpPr>
          <p:cNvPr id="17417" name="TextBox 31"/>
          <p:cNvSpPr txBox="1">
            <a:spLocks noChangeArrowheads="1"/>
          </p:cNvSpPr>
          <p:nvPr/>
        </p:nvSpPr>
        <p:spPr bwMode="auto">
          <a:xfrm>
            <a:off x="4127500" y="2528888"/>
            <a:ext cx="1406525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Baghdad, Iraq</a:t>
            </a:r>
          </a:p>
          <a:p>
            <a:pPr algn="ctr" defTabSz="935038">
              <a:defRPr/>
            </a:pPr>
            <a:r>
              <a:rPr lang="en-US" sz="700" dirty="0"/>
              <a:t>Camp Liberty</a:t>
            </a:r>
          </a:p>
          <a:p>
            <a:pPr algn="ctr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DODAAC:</a:t>
            </a:r>
            <a:r>
              <a:rPr lang="en-US" dirty="0"/>
              <a:t>  W91M2E</a:t>
            </a:r>
            <a:endParaRPr lang="en-US" u="sng" dirty="0"/>
          </a:p>
          <a:p>
            <a:pPr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W4GV35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ManTech Point Of Contact</a:t>
            </a:r>
            <a:endParaRPr lang="en-US" dirty="0"/>
          </a:p>
          <a:p>
            <a:pPr defTabSz="935038">
              <a:defRPr/>
            </a:pPr>
            <a:r>
              <a:rPr lang="en-US" dirty="0"/>
              <a:t>Casimir Stryjewski</a:t>
            </a:r>
          </a:p>
          <a:p>
            <a:pPr defTabSz="935038">
              <a:defRPr/>
            </a:pPr>
            <a:r>
              <a:rPr lang="en-US" dirty="0"/>
              <a:t>Site Manager</a:t>
            </a:r>
          </a:p>
          <a:p>
            <a:pPr defTabSz="935038">
              <a:defRPr/>
            </a:pPr>
            <a:r>
              <a:rPr lang="en-US" dirty="0"/>
              <a:t>DSN: 312-987-5130 Ext </a:t>
            </a:r>
            <a:r>
              <a:rPr lang="en-US" dirty="0"/>
              <a:t>4070</a:t>
            </a:r>
            <a:endParaRPr lang="en-US" dirty="0"/>
          </a:p>
          <a:p>
            <a:pPr defTabSz="935038">
              <a:defRPr/>
            </a:pPr>
            <a:r>
              <a:rPr lang="en-US" dirty="0"/>
              <a:t>COMM:  732-427-5130   Ext </a:t>
            </a:r>
            <a:r>
              <a:rPr lang="en-US" dirty="0"/>
              <a:t>4070</a:t>
            </a:r>
            <a:endParaRPr lang="en-US" dirty="0"/>
          </a:p>
          <a:p>
            <a:pPr defTabSz="935038">
              <a:defRPr/>
            </a:pPr>
            <a:r>
              <a:rPr lang="en-US" dirty="0"/>
              <a:t>DSN 318-485-3756</a:t>
            </a:r>
          </a:p>
          <a:p>
            <a:pPr defTabSz="935038">
              <a:defRPr/>
            </a:pPr>
            <a:r>
              <a:rPr lang="en-US" dirty="0"/>
              <a:t>SVOIP 302-243-6697</a:t>
            </a:r>
            <a:endParaRPr lang="en-US" u="sng" dirty="0"/>
          </a:p>
          <a:p>
            <a:pPr defTabSz="935038">
              <a:defRPr/>
            </a:pPr>
            <a:r>
              <a:rPr lang="en-US" dirty="0">
                <a:hlinkClick r:id="rId10"/>
              </a:rPr>
              <a:t>Casimir.Stryjewski@us.army.mil</a:t>
            </a:r>
            <a:r>
              <a:rPr lang="en-US" dirty="0"/>
              <a:t> </a:t>
            </a:r>
          </a:p>
          <a:p>
            <a:pPr defTabSz="935038">
              <a:defRPr/>
            </a:pPr>
            <a:r>
              <a:rPr lang="en-US" dirty="0"/>
              <a:t> </a:t>
            </a: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b="0" dirty="0"/>
          </a:p>
          <a:p>
            <a:pPr defTabSz="935038">
              <a:defRPr/>
            </a:pPr>
            <a:r>
              <a:rPr lang="en-US" dirty="0"/>
              <a:t>Sr. Logistician:Peter Massenburg  </a:t>
            </a: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GOVT Point Of Contact</a:t>
            </a:r>
            <a:endParaRPr lang="en-US" dirty="0"/>
          </a:p>
          <a:p>
            <a:pPr defTabSz="935038">
              <a:defRPr/>
            </a:pPr>
            <a:r>
              <a:rPr lang="en-US" dirty="0"/>
              <a:t>Gary Dickey</a:t>
            </a:r>
          </a:p>
          <a:p>
            <a:pPr defTabSz="935038">
              <a:defRPr/>
            </a:pPr>
            <a:r>
              <a:rPr lang="en-US" dirty="0"/>
              <a:t>CECOM ESSC-Manager –OIF</a:t>
            </a:r>
          </a:p>
          <a:p>
            <a:pPr defTabSz="935038">
              <a:defRPr/>
            </a:pPr>
            <a:r>
              <a:rPr lang="en-US" dirty="0"/>
              <a:t>DSN: 312-987-5130 X4050</a:t>
            </a:r>
          </a:p>
          <a:p>
            <a:pPr defTabSz="935038">
              <a:defRPr/>
            </a:pPr>
            <a:r>
              <a:rPr lang="en-US" dirty="0"/>
              <a:t>COMM: 732-427-5130 X4050</a:t>
            </a:r>
            <a:endParaRPr lang="en-US" dirty="0">
              <a:hlinkClick r:id="rId11"/>
            </a:endParaRPr>
          </a:p>
          <a:p>
            <a:pPr defTabSz="935038">
              <a:defRPr/>
            </a:pP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Gary.D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  <a:hlinkClick r:id="rId12"/>
              </a:rPr>
              <a:t>ickey@mmcs.army.mil</a:t>
            </a:r>
            <a:endParaRPr lang="en-US" u="sng" dirty="0">
              <a:solidFill>
                <a:schemeClr val="accent5">
                  <a:lumMod val="50000"/>
                </a:schemeClr>
              </a:solidFill>
            </a:endParaRPr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US MAIL:</a:t>
            </a:r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defTabSz="935038">
              <a:defRPr/>
            </a:pPr>
            <a:r>
              <a:rPr lang="en-US" dirty="0"/>
              <a:t>CECOM / MANTECH RSC</a:t>
            </a:r>
          </a:p>
          <a:p>
            <a:pPr defTabSz="935038">
              <a:defRPr/>
            </a:pPr>
            <a:r>
              <a:rPr lang="en-US" dirty="0"/>
              <a:t>AMC-LSE (CECOM/RSC)</a:t>
            </a:r>
          </a:p>
          <a:p>
            <a:pPr defTabSz="935038">
              <a:defRPr/>
            </a:pPr>
            <a:r>
              <a:rPr lang="en-US" dirty="0"/>
              <a:t>UNIT# 42115</a:t>
            </a:r>
          </a:p>
          <a:p>
            <a:pPr defTabSz="935038">
              <a:defRPr/>
            </a:pPr>
            <a:r>
              <a:rPr lang="en-US" dirty="0"/>
              <a:t>APO - AE 09342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defTabSz="935038">
              <a:defRPr/>
            </a:pPr>
            <a:r>
              <a:rPr lang="en-US" dirty="0"/>
              <a:t>ManTech / CECOM RSC</a:t>
            </a:r>
          </a:p>
          <a:p>
            <a:pPr defTabSz="935038">
              <a:defRPr/>
            </a:pPr>
            <a:r>
              <a:rPr lang="en-US" dirty="0"/>
              <a:t>Building 149</a:t>
            </a:r>
          </a:p>
          <a:p>
            <a:pPr defTabSz="935038">
              <a:defRPr/>
            </a:pPr>
            <a:r>
              <a:rPr lang="en-US" dirty="0"/>
              <a:t>Camp Liberty</a:t>
            </a:r>
          </a:p>
          <a:p>
            <a:pPr defTabSz="935038">
              <a:defRPr/>
            </a:pPr>
            <a:r>
              <a:rPr lang="en-US" dirty="0"/>
              <a:t>Baghdad, Iraq</a:t>
            </a:r>
          </a:p>
          <a:p>
            <a:pPr defTabSz="935038">
              <a:defRPr/>
            </a:pPr>
            <a:r>
              <a:rPr lang="en-US" dirty="0"/>
              <a:t>APO AE 09342</a:t>
            </a:r>
          </a:p>
          <a:p>
            <a:pPr algn="ctr" defTabSz="935038">
              <a:defRPr/>
            </a:pPr>
            <a:endParaRPr lang="en-US" dirty="0"/>
          </a:p>
        </p:txBody>
      </p:sp>
      <p:sp>
        <p:nvSpPr>
          <p:cNvPr id="186378" name="TextBox 32"/>
          <p:cNvSpPr txBox="1">
            <a:spLocks noChangeArrowheads="1"/>
          </p:cNvSpPr>
          <p:nvPr/>
        </p:nvSpPr>
        <p:spPr bwMode="auto">
          <a:xfrm>
            <a:off x="5503863" y="2530475"/>
            <a:ext cx="1443037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Balad, Iraq</a:t>
            </a:r>
          </a:p>
          <a:p>
            <a:pPr algn="ctr" defTabSz="935038"/>
            <a:r>
              <a:rPr lang="en-US" sz="700"/>
              <a:t>Camp Anaconda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DODDAC:</a:t>
            </a:r>
            <a:r>
              <a:rPr lang="en-US"/>
              <a:t>   W91M2C </a:t>
            </a:r>
          </a:p>
          <a:p>
            <a:pPr defTabSz="935038"/>
            <a:r>
              <a:rPr lang="en-US" u="sng"/>
              <a:t>UIC</a:t>
            </a:r>
            <a:r>
              <a:rPr lang="en-US"/>
              <a:t>:             W4GV40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Gene Rains</a:t>
            </a:r>
          </a:p>
          <a:p>
            <a:pPr defTabSz="935038"/>
            <a:r>
              <a:rPr lang="en-US"/>
              <a:t>Site Manager </a:t>
            </a:r>
          </a:p>
          <a:p>
            <a:pPr defTabSz="935038"/>
            <a:r>
              <a:rPr lang="en-US"/>
              <a:t>DSN:  312-987-5130 ext. 4451 </a:t>
            </a:r>
            <a:endParaRPr lang="en-US">
              <a:solidFill>
                <a:srgbClr val="000000"/>
              </a:solidFill>
            </a:endParaRPr>
          </a:p>
          <a:p>
            <a:pPr defTabSz="935038"/>
            <a:r>
              <a:rPr lang="en-US"/>
              <a:t>COMM: </a:t>
            </a:r>
            <a:r>
              <a:rPr lang="en-US">
                <a:cs typeface="Times New Roman" pitchFamily="18" charset="0"/>
              </a:rPr>
              <a:t>732-427-5130 X4451</a:t>
            </a:r>
            <a:endParaRPr lang="en-US"/>
          </a:p>
          <a:p>
            <a:pPr defTabSz="935038"/>
            <a:r>
              <a:rPr lang="en-US">
                <a:hlinkClick r:id="rId13"/>
              </a:rPr>
              <a:t>Gene.Rains@us.army.mil</a:t>
            </a:r>
            <a:r>
              <a:rPr lang="en-US"/>
              <a:t> </a:t>
            </a:r>
          </a:p>
          <a:p>
            <a:pPr defTabSz="935038"/>
            <a:endParaRPr lang="en-US">
              <a:solidFill>
                <a:srgbClr val="0000FF"/>
              </a:solidFill>
            </a:endParaRP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Sr. Logistician:  Martina Pena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Robert Martin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endParaRPr lang="en-US" sz="700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US MAIL: </a:t>
            </a:r>
          </a:p>
          <a:p>
            <a:pPr algn="just" defTabSz="935038"/>
            <a:r>
              <a:rPr lang="en-US"/>
              <a:t>[ NAME ]</a:t>
            </a:r>
          </a:p>
          <a:p>
            <a:pPr defTabSz="935038"/>
            <a:r>
              <a:rPr lang="en-US"/>
              <a:t>AFSB-I (CECOM-MANTECH RSC)</a:t>
            </a:r>
          </a:p>
          <a:p>
            <a:pPr defTabSz="935038"/>
            <a:r>
              <a:rPr lang="en-US"/>
              <a:t>CAMP ANACONDA</a:t>
            </a:r>
          </a:p>
          <a:p>
            <a:pPr defTabSz="935038"/>
            <a:r>
              <a:rPr lang="en-US"/>
              <a:t>APO, AE 09391</a:t>
            </a:r>
          </a:p>
          <a:p>
            <a:pPr defTabSz="935038"/>
            <a:endParaRPr lang="en-US"/>
          </a:p>
          <a:p>
            <a:pPr defTabSz="935038"/>
            <a:endParaRPr lang="en-US" u="sng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RSC ONLY</a:t>
            </a:r>
          </a:p>
          <a:p>
            <a:pPr defTabSz="935038"/>
            <a:r>
              <a:rPr lang="en-US"/>
              <a:t>CECOM FRA  MANTECH (NAME)</a:t>
            </a:r>
          </a:p>
          <a:p>
            <a:pPr defTabSz="935038"/>
            <a:r>
              <a:rPr lang="en-US"/>
              <a:t>Pennsylvania/Sustainer Circle </a:t>
            </a:r>
          </a:p>
          <a:p>
            <a:pPr defTabSz="935038"/>
            <a:r>
              <a:rPr lang="en-US"/>
              <a:t>Camp Anaconda, </a:t>
            </a:r>
          </a:p>
          <a:p>
            <a:pPr defTabSz="935038"/>
            <a:r>
              <a:rPr lang="en-US"/>
              <a:t>Balad, Iraq </a:t>
            </a:r>
          </a:p>
          <a:p>
            <a:pPr defTabSz="935038"/>
            <a:r>
              <a:rPr lang="en-US"/>
              <a:t>APO AE 09391</a:t>
            </a:r>
          </a:p>
          <a:p>
            <a:pPr algn="ctr" defTabSz="935038"/>
            <a:endParaRPr lang="en-US"/>
          </a:p>
        </p:txBody>
      </p:sp>
      <p:sp>
        <p:nvSpPr>
          <p:cNvPr id="186379" name="TextBox 33"/>
          <p:cNvSpPr txBox="1">
            <a:spLocks noChangeArrowheads="1"/>
          </p:cNvSpPr>
          <p:nvPr/>
        </p:nvSpPr>
        <p:spPr bwMode="auto">
          <a:xfrm>
            <a:off x="6897688" y="2538413"/>
            <a:ext cx="1382712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Tikrit, Iraq</a:t>
            </a:r>
          </a:p>
          <a:p>
            <a:pPr algn="ctr" defTabSz="935038"/>
            <a:r>
              <a:rPr lang="en-US" sz="700"/>
              <a:t>COB Speicher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DODAAC:</a:t>
            </a:r>
            <a:r>
              <a:rPr lang="en-US"/>
              <a:t>   W91M2B</a:t>
            </a:r>
          </a:p>
          <a:p>
            <a:pPr defTabSz="935038"/>
            <a:r>
              <a:rPr lang="en-US" u="sng"/>
              <a:t>UIC:</a:t>
            </a:r>
            <a:r>
              <a:rPr lang="en-US"/>
              <a:t>             W4GV34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Larry Beckner</a:t>
            </a:r>
          </a:p>
          <a:p>
            <a:pPr defTabSz="935038"/>
            <a:r>
              <a:rPr lang="en-US"/>
              <a:t>Site Manager</a:t>
            </a:r>
          </a:p>
          <a:p>
            <a:pPr defTabSz="935038"/>
            <a:r>
              <a:rPr lang="en-US"/>
              <a:t>DSN:  312-987-5130 ext. 8449</a:t>
            </a:r>
          </a:p>
          <a:p>
            <a:pPr defTabSz="935038"/>
            <a:r>
              <a:rPr lang="en-US"/>
              <a:t>COMM: 732-427-5130 ext. 8449 </a:t>
            </a:r>
          </a:p>
          <a:p>
            <a:pPr defTabSz="935038"/>
            <a:r>
              <a:rPr lang="en-US">
                <a:hlinkClick r:id="rId15"/>
              </a:rPr>
              <a:t>Larry.Beckner@us.army.mil</a:t>
            </a:r>
            <a:r>
              <a:rPr lang="en-US"/>
              <a:t> </a:t>
            </a:r>
          </a:p>
          <a:p>
            <a:pPr defTabSz="935038"/>
            <a:endParaRPr lang="en-US">
              <a:solidFill>
                <a:srgbClr val="000000"/>
              </a:solidFill>
            </a:endParaRP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Sr. Logistician: Michael Manaois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Robert Martin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r>
              <a:rPr lang="en-US"/>
              <a:t> </a:t>
            </a:r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r>
              <a:rPr lang="en-US" u="sng"/>
              <a:t>US MAIL:</a:t>
            </a:r>
          </a:p>
          <a:p>
            <a:pPr defTabSz="935038"/>
            <a:r>
              <a:rPr lang="en-US"/>
              <a:t>[ NAME ]</a:t>
            </a:r>
          </a:p>
          <a:p>
            <a:pPr defTabSz="935038"/>
            <a:r>
              <a:rPr lang="en-US"/>
              <a:t>CECOM RSC / ManTech</a:t>
            </a:r>
          </a:p>
          <a:p>
            <a:pPr defTabSz="935038"/>
            <a:r>
              <a:rPr lang="en-US"/>
              <a:t>COB Speicher</a:t>
            </a:r>
          </a:p>
          <a:p>
            <a:pPr defTabSz="935038"/>
            <a:r>
              <a:rPr lang="en-US"/>
              <a:t>APO AE 09393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C4ISR RSC – ManTech</a:t>
            </a:r>
          </a:p>
          <a:p>
            <a:pPr defTabSz="935038"/>
            <a:r>
              <a:rPr lang="en-US"/>
              <a:t>Attn:  Larry Beckner  </a:t>
            </a:r>
          </a:p>
          <a:p>
            <a:pPr defTabSz="935038"/>
            <a:r>
              <a:rPr lang="en-US"/>
              <a:t>Bldg # 5201</a:t>
            </a:r>
          </a:p>
          <a:p>
            <a:pPr defTabSz="935038"/>
            <a:r>
              <a:rPr lang="en-US"/>
              <a:t>COB Speicher, Tikrit Iraq </a:t>
            </a:r>
          </a:p>
          <a:p>
            <a:pPr defTabSz="935038"/>
            <a:r>
              <a:rPr lang="en-US"/>
              <a:t>APO, AE 09393</a:t>
            </a:r>
          </a:p>
          <a:p>
            <a:pPr algn="ctr" defTabSz="935038"/>
            <a:endParaRPr lang="en-US"/>
          </a:p>
        </p:txBody>
      </p:sp>
      <p:sp>
        <p:nvSpPr>
          <p:cNvPr id="186380" name="TextBox 34"/>
          <p:cNvSpPr txBox="1">
            <a:spLocks noChangeArrowheads="1"/>
          </p:cNvSpPr>
          <p:nvPr/>
        </p:nvSpPr>
        <p:spPr bwMode="auto">
          <a:xfrm>
            <a:off x="8229600" y="2528888"/>
            <a:ext cx="1431925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Tallil , Iraq</a:t>
            </a:r>
          </a:p>
          <a:p>
            <a:pPr algn="ctr" defTabSz="935038"/>
            <a:r>
              <a:rPr lang="en-US" sz="700"/>
              <a:t>Tallil Airbase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DODAAC:</a:t>
            </a:r>
            <a:r>
              <a:rPr lang="en-US"/>
              <a:t>   W90NDV</a:t>
            </a:r>
          </a:p>
          <a:p>
            <a:pPr defTabSz="935038"/>
            <a:r>
              <a:rPr lang="en-US" u="sng"/>
              <a:t>UIC:</a:t>
            </a:r>
            <a:r>
              <a:rPr lang="en-US"/>
              <a:t>             W4GV66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Bill Cameron</a:t>
            </a:r>
          </a:p>
          <a:p>
            <a:pPr defTabSz="935038"/>
            <a:r>
              <a:rPr lang="en-US"/>
              <a:t>Acting Site Manager</a:t>
            </a:r>
          </a:p>
          <a:p>
            <a:pPr defTabSz="935038"/>
            <a:r>
              <a:rPr lang="en-US"/>
              <a:t>DSN: 342-2672</a:t>
            </a:r>
          </a:p>
          <a:p>
            <a:pPr defTabSz="935038"/>
            <a:r>
              <a:rPr lang="en-US"/>
              <a:t>COMM; N/A</a:t>
            </a:r>
          </a:p>
          <a:p>
            <a:pPr defTabSz="935038"/>
            <a:r>
              <a:rPr lang="en-US">
                <a:hlinkClick r:id="rId16"/>
              </a:rPr>
              <a:t>William.Cameron@ManTech.com</a:t>
            </a:r>
            <a:r>
              <a:rPr lang="en-US"/>
              <a:t> 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Logistician: William Cameron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Robert Martin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endParaRPr lang="en-US"/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endParaRPr lang="en-US" u="sng"/>
          </a:p>
          <a:p>
            <a:pPr defTabSz="935038"/>
            <a:r>
              <a:rPr lang="en-US" u="sng"/>
              <a:t>US MAIL:</a:t>
            </a:r>
          </a:p>
          <a:p>
            <a:pPr defTabSz="935038"/>
            <a:r>
              <a:rPr lang="en-US"/>
              <a:t>[ NAME ]</a:t>
            </a:r>
          </a:p>
          <a:p>
            <a:pPr defTabSz="935038"/>
            <a:r>
              <a:rPr lang="en-US"/>
              <a:t>AMC-JLSE Compound</a:t>
            </a:r>
          </a:p>
          <a:p>
            <a:pPr defTabSz="935038"/>
            <a:r>
              <a:rPr lang="en-US"/>
              <a:t>C4ISR CECOM RSC</a:t>
            </a:r>
          </a:p>
          <a:p>
            <a:pPr defTabSz="935038"/>
            <a:r>
              <a:rPr lang="en-US"/>
              <a:t>C/O Bill Cameron</a:t>
            </a:r>
          </a:p>
          <a:p>
            <a:pPr defTabSz="935038"/>
            <a:r>
              <a:rPr lang="en-US"/>
              <a:t>Al Taqaddum, Iraq</a:t>
            </a:r>
          </a:p>
          <a:p>
            <a:pPr defTabSz="935038"/>
            <a:r>
              <a:rPr lang="en-US"/>
              <a:t>APO AE  09381 </a:t>
            </a:r>
          </a:p>
          <a:p>
            <a:pPr defTabSz="935038"/>
            <a:endParaRPr lang="en-US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AMC-JLSE Compound</a:t>
            </a:r>
          </a:p>
          <a:p>
            <a:pPr defTabSz="935038"/>
            <a:r>
              <a:rPr lang="en-US"/>
              <a:t>C4ISR CECOM RSC</a:t>
            </a:r>
          </a:p>
          <a:p>
            <a:pPr defTabSz="935038"/>
            <a:r>
              <a:rPr lang="en-US"/>
              <a:t>C/O Randy Caswell</a:t>
            </a:r>
          </a:p>
          <a:p>
            <a:pPr defTabSz="935038"/>
            <a:r>
              <a:rPr lang="en-US"/>
              <a:t>Al Taqaddum, Iraq</a:t>
            </a:r>
          </a:p>
          <a:p>
            <a:pPr defTabSz="935038"/>
            <a:r>
              <a:rPr lang="en-US"/>
              <a:t>APO AE  09381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ext Box 2"/>
          <p:cNvSpPr txBox="1">
            <a:spLocks noChangeArrowheads="1"/>
          </p:cNvSpPr>
          <p:nvPr/>
        </p:nvSpPr>
        <p:spPr bwMode="auto">
          <a:xfrm>
            <a:off x="2519363" y="204788"/>
            <a:ext cx="4654550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18786" name="Text Box 3"/>
          <p:cNvSpPr txBox="1">
            <a:spLocks noChangeAspect="1" noChangeArrowheads="1"/>
          </p:cNvSpPr>
          <p:nvPr/>
        </p:nvSpPr>
        <p:spPr bwMode="auto">
          <a:xfrm>
            <a:off x="3078163" y="1603375"/>
            <a:ext cx="35337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104900"/>
            <a:r>
              <a:rPr lang="en-US" b="0"/>
              <a:t> </a:t>
            </a:r>
            <a:r>
              <a:rPr lang="en-US" sz="900" u="sng"/>
              <a:t>Carolyn Palitto</a:t>
            </a:r>
          </a:p>
          <a:p>
            <a:pPr algn="ctr" defTabSz="1104900"/>
            <a:r>
              <a:rPr lang="en-US" sz="900"/>
              <a:t>Executive Director – Ft. Monmouth Operations</a:t>
            </a:r>
          </a:p>
        </p:txBody>
      </p:sp>
      <p:sp>
        <p:nvSpPr>
          <p:cNvPr id="118787" name="Text Box 4"/>
          <p:cNvSpPr txBox="1">
            <a:spLocks noChangeArrowheads="1"/>
          </p:cNvSpPr>
          <p:nvPr/>
        </p:nvSpPr>
        <p:spPr bwMode="auto">
          <a:xfrm>
            <a:off x="968375" y="981075"/>
            <a:ext cx="7756525" cy="3651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104900"/>
            <a:r>
              <a:rPr lang="en-US" sz="1200"/>
              <a:t>ManTech – Ft. Monmouth NJ - Operations</a:t>
            </a:r>
            <a:endParaRPr lang="en-US" sz="1200" b="0"/>
          </a:p>
        </p:txBody>
      </p:sp>
      <p:graphicFrame>
        <p:nvGraphicFramePr>
          <p:cNvPr id="28684" name="Group 12"/>
          <p:cNvGraphicFramePr>
            <a:graphicFrameLocks noGrp="1"/>
          </p:cNvGraphicFramePr>
          <p:nvPr/>
        </p:nvGraphicFramePr>
        <p:xfrm>
          <a:off x="2446338" y="2112963"/>
          <a:ext cx="5734050" cy="258762"/>
        </p:xfrm>
        <a:graphic>
          <a:graphicData uri="http://schemas.openxmlformats.org/drawingml/2006/table">
            <a:tbl>
              <a:tblPr/>
              <a:tblGrid>
                <a:gridCol w="249237"/>
                <a:gridCol w="747713"/>
                <a:gridCol w="758825"/>
                <a:gridCol w="498475"/>
                <a:gridCol w="34798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Aaron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Jacqueline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(SMART-T)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ext Box 2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19810" name="Text Box 175"/>
          <p:cNvSpPr txBox="1">
            <a:spLocks noChangeArrowheads="1"/>
          </p:cNvSpPr>
          <p:nvPr/>
        </p:nvSpPr>
        <p:spPr bwMode="auto">
          <a:xfrm>
            <a:off x="4973638" y="1919288"/>
            <a:ext cx="4321175" cy="2936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Eastern RSC Operations</a:t>
            </a:r>
          </a:p>
        </p:txBody>
      </p:sp>
      <p:graphicFrame>
        <p:nvGraphicFramePr>
          <p:cNvPr id="67764" name="Group 180"/>
          <p:cNvGraphicFramePr>
            <a:graphicFrameLocks noGrp="1"/>
          </p:cNvGraphicFramePr>
          <p:nvPr>
            <p:ph sz="quarter" idx="4294967295"/>
          </p:nvPr>
        </p:nvGraphicFramePr>
        <p:xfrm>
          <a:off x="4997450" y="2281238"/>
          <a:ext cx="4286250" cy="1308100"/>
        </p:xfrm>
        <a:graphic>
          <a:graphicData uri="http://schemas.openxmlformats.org/drawingml/2006/table">
            <a:tbl>
              <a:tblPr/>
              <a:tblGrid>
                <a:gridCol w="136525"/>
                <a:gridCol w="698500"/>
                <a:gridCol w="608013"/>
                <a:gridCol w="428625"/>
                <a:gridCol w="2414587"/>
              </a:tblGrid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Delgado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Light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Julia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Knipper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DQ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Roach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Journeyman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Cabreja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Rafael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Johnson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Roosevelt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0024" name="Group 216"/>
          <p:cNvGraphicFramePr>
            <a:graphicFrameLocks noGrp="1"/>
          </p:cNvGraphicFramePr>
          <p:nvPr>
            <p:ph sz="quarter" idx="4294967295"/>
          </p:nvPr>
        </p:nvGraphicFramePr>
        <p:xfrm>
          <a:off x="346075" y="2344738"/>
          <a:ext cx="4286250" cy="457200"/>
        </p:xfrm>
        <a:graphic>
          <a:graphicData uri="http://schemas.openxmlformats.org/drawingml/2006/table">
            <a:tbl>
              <a:tblPr/>
              <a:tblGrid>
                <a:gridCol w="166688"/>
                <a:gridCol w="612775"/>
                <a:gridCol w="669925"/>
                <a:gridCol w="468312"/>
                <a:gridCol w="236855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Painter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Deputy Program Manager -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Pellican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Ullice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Pickens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Technician-Journeyman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863" name="Text Box 260"/>
          <p:cNvSpPr txBox="1">
            <a:spLocks noChangeArrowheads="1"/>
          </p:cNvSpPr>
          <p:nvPr/>
        </p:nvSpPr>
        <p:spPr bwMode="auto">
          <a:xfrm>
            <a:off x="334963" y="1927225"/>
            <a:ext cx="4216400" cy="3063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TROJAN/ SATCOM PROJECT SUPPORT</a:t>
            </a:r>
          </a:p>
        </p:txBody>
      </p:sp>
      <p:sp>
        <p:nvSpPr>
          <p:cNvPr id="119864" name="Text Box 261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grpSp>
        <p:nvGrpSpPr>
          <p:cNvPr id="119865" name="Group 546"/>
          <p:cNvGrpSpPr>
            <a:grpSpLocks/>
          </p:cNvGrpSpPr>
          <p:nvPr/>
        </p:nvGrpSpPr>
        <p:grpSpPr bwMode="auto">
          <a:xfrm>
            <a:off x="346075" y="3327400"/>
            <a:ext cx="4841875" cy="1439863"/>
            <a:chOff x="214" y="1958"/>
            <a:chExt cx="3021" cy="875"/>
          </a:xfrm>
        </p:grpSpPr>
        <p:sp>
          <p:nvSpPr>
            <p:cNvPr id="119974" name="Rectangle 263"/>
            <p:cNvSpPr>
              <a:spLocks noChangeArrowheads="1"/>
            </p:cNvSpPr>
            <p:nvPr/>
          </p:nvSpPr>
          <p:spPr bwMode="auto">
            <a:xfrm>
              <a:off x="1404" y="1958"/>
              <a:ext cx="1831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Management Specialist – Senior Lead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>
                <a:solidFill>
                  <a:srgbClr val="0000CC"/>
                </a:solidFill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Program Administrator - Intermediate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(CSC)(TYAD)</a:t>
              </a:r>
            </a:p>
            <a:p>
              <a:pPr defTabSz="962025" fontAlgn="b">
                <a:lnSpc>
                  <a:spcPct val="70000"/>
                </a:lnSpc>
              </a:pP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 </a:t>
              </a: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Logistician – Journeyman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>
                <a:solidFill>
                  <a:srgbClr val="0000CC"/>
                </a:solidFill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Budget Analyst/ Program Administrator </a:t>
              </a:r>
              <a:r>
                <a:rPr lang="en-US" sz="800">
                  <a:solidFill>
                    <a:srgbClr val="0000FF"/>
                  </a:solidFill>
                  <a:cs typeface="Arial" charset="0"/>
                </a:rPr>
                <a:t>(Express)</a:t>
              </a:r>
            </a:p>
          </p:txBody>
        </p:sp>
        <p:sp>
          <p:nvSpPr>
            <p:cNvPr id="119975" name="Rectangle 264"/>
            <p:cNvSpPr>
              <a:spLocks noChangeArrowheads="1"/>
            </p:cNvSpPr>
            <p:nvPr/>
          </p:nvSpPr>
          <p:spPr bwMode="auto">
            <a:xfrm>
              <a:off x="1120" y="1958"/>
              <a:ext cx="284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DY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DZ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EP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solidFill>
                  <a:srgbClr val="996633"/>
                </a:solidFill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N/A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6" name="Rectangle 265"/>
            <p:cNvSpPr>
              <a:spLocks noChangeArrowheads="1"/>
            </p:cNvSpPr>
            <p:nvPr/>
          </p:nvSpPr>
          <p:spPr bwMode="auto">
            <a:xfrm>
              <a:off x="706" y="1958"/>
              <a:ext cx="414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John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Adeline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Lakeisha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solidFill>
                  <a:srgbClr val="996633"/>
                </a:solidFill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Barbara</a:t>
              </a:r>
            </a:p>
          </p:txBody>
        </p:sp>
        <p:sp>
          <p:nvSpPr>
            <p:cNvPr id="119977" name="Rectangle 266"/>
            <p:cNvSpPr>
              <a:spLocks noChangeArrowheads="1"/>
            </p:cNvSpPr>
            <p:nvPr/>
          </p:nvSpPr>
          <p:spPr bwMode="auto">
            <a:xfrm>
              <a:off x="304" y="1958"/>
              <a:ext cx="402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/>
                <a:t>Dennis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/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/>
                <a:t>Gonzales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/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Jenkins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Stevens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8" name="Rectangle 267"/>
            <p:cNvSpPr>
              <a:spLocks noChangeArrowheads="1"/>
            </p:cNvSpPr>
            <p:nvPr/>
          </p:nvSpPr>
          <p:spPr bwMode="auto">
            <a:xfrm>
              <a:off x="214" y="1958"/>
              <a:ext cx="90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9" name="Line 268"/>
            <p:cNvSpPr>
              <a:spLocks noChangeShapeType="1"/>
            </p:cNvSpPr>
            <p:nvPr/>
          </p:nvSpPr>
          <p:spPr bwMode="auto">
            <a:xfrm>
              <a:off x="214" y="1958"/>
              <a:ext cx="90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0" name="Line 269"/>
            <p:cNvSpPr>
              <a:spLocks noChangeShapeType="1"/>
            </p:cNvSpPr>
            <p:nvPr/>
          </p:nvSpPr>
          <p:spPr bwMode="auto">
            <a:xfrm>
              <a:off x="214" y="2833"/>
              <a:ext cx="90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1" name="Line 270"/>
            <p:cNvSpPr>
              <a:spLocks noChangeShapeType="1"/>
            </p:cNvSpPr>
            <p:nvPr/>
          </p:nvSpPr>
          <p:spPr bwMode="auto">
            <a:xfrm>
              <a:off x="214" y="1958"/>
              <a:ext cx="0" cy="875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2" name="Line 271"/>
            <p:cNvSpPr>
              <a:spLocks noChangeShapeType="1"/>
            </p:cNvSpPr>
            <p:nvPr/>
          </p:nvSpPr>
          <p:spPr bwMode="auto">
            <a:xfrm>
              <a:off x="3235" y="1958"/>
              <a:ext cx="0" cy="875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3" name="Line 272"/>
            <p:cNvSpPr>
              <a:spLocks noChangeShapeType="1"/>
            </p:cNvSpPr>
            <p:nvPr/>
          </p:nvSpPr>
          <p:spPr bwMode="auto">
            <a:xfrm>
              <a:off x="304" y="1958"/>
              <a:ext cx="40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4" name="Line 273"/>
            <p:cNvSpPr>
              <a:spLocks noChangeShapeType="1"/>
            </p:cNvSpPr>
            <p:nvPr/>
          </p:nvSpPr>
          <p:spPr bwMode="auto">
            <a:xfrm>
              <a:off x="304" y="2833"/>
              <a:ext cx="402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5" name="Line 274"/>
            <p:cNvSpPr>
              <a:spLocks noChangeShapeType="1"/>
            </p:cNvSpPr>
            <p:nvPr/>
          </p:nvSpPr>
          <p:spPr bwMode="auto">
            <a:xfrm>
              <a:off x="706" y="1958"/>
              <a:ext cx="414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6" name="Line 275"/>
            <p:cNvSpPr>
              <a:spLocks noChangeShapeType="1"/>
            </p:cNvSpPr>
            <p:nvPr/>
          </p:nvSpPr>
          <p:spPr bwMode="auto">
            <a:xfrm>
              <a:off x="706" y="2833"/>
              <a:ext cx="414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7" name="Line 276"/>
            <p:cNvSpPr>
              <a:spLocks noChangeShapeType="1"/>
            </p:cNvSpPr>
            <p:nvPr/>
          </p:nvSpPr>
          <p:spPr bwMode="auto">
            <a:xfrm>
              <a:off x="1120" y="1958"/>
              <a:ext cx="284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8" name="Line 277"/>
            <p:cNvSpPr>
              <a:spLocks noChangeShapeType="1"/>
            </p:cNvSpPr>
            <p:nvPr/>
          </p:nvSpPr>
          <p:spPr bwMode="auto">
            <a:xfrm>
              <a:off x="1120" y="2833"/>
              <a:ext cx="284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9" name="Line 278"/>
            <p:cNvSpPr>
              <a:spLocks noChangeShapeType="1"/>
            </p:cNvSpPr>
            <p:nvPr/>
          </p:nvSpPr>
          <p:spPr bwMode="auto">
            <a:xfrm>
              <a:off x="1404" y="1958"/>
              <a:ext cx="1831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90" name="Line 279"/>
            <p:cNvSpPr>
              <a:spLocks noChangeShapeType="1"/>
            </p:cNvSpPr>
            <p:nvPr/>
          </p:nvSpPr>
          <p:spPr bwMode="auto">
            <a:xfrm>
              <a:off x="1404" y="2833"/>
              <a:ext cx="1831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119866" name="Text Box 280"/>
          <p:cNvSpPr txBox="1">
            <a:spLocks noChangeArrowheads="1"/>
          </p:cNvSpPr>
          <p:nvPr/>
        </p:nvSpPr>
        <p:spPr bwMode="auto">
          <a:xfrm rot="10800000" flipV="1">
            <a:off x="309563" y="2930525"/>
            <a:ext cx="4217987" cy="2333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E-RSC – FSSD GTL Support</a:t>
            </a:r>
          </a:p>
        </p:txBody>
      </p:sp>
      <p:sp>
        <p:nvSpPr>
          <p:cNvPr id="119867" name="Text Box 281"/>
          <p:cNvSpPr txBox="1">
            <a:spLocks noChangeAspect="1" noChangeArrowheads="1"/>
          </p:cNvSpPr>
          <p:nvPr/>
        </p:nvSpPr>
        <p:spPr bwMode="auto">
          <a:xfrm>
            <a:off x="2076450" y="1403350"/>
            <a:ext cx="547211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19868" name="Text Box 282"/>
          <p:cNvSpPr txBox="1">
            <a:spLocks noChangeAspect="1" noChangeArrowheads="1"/>
          </p:cNvSpPr>
          <p:nvPr/>
        </p:nvSpPr>
        <p:spPr bwMode="auto">
          <a:xfrm>
            <a:off x="3082925" y="4514850"/>
            <a:ext cx="3316288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19869" name="Text Box 283"/>
          <p:cNvSpPr txBox="1">
            <a:spLocks noChangeArrowheads="1"/>
          </p:cNvSpPr>
          <p:nvPr/>
        </p:nvSpPr>
        <p:spPr bwMode="auto">
          <a:xfrm>
            <a:off x="742950" y="4119563"/>
            <a:ext cx="8102600" cy="2428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graphicFrame>
        <p:nvGraphicFramePr>
          <p:cNvPr id="67766" name="Group 182"/>
          <p:cNvGraphicFramePr>
            <a:graphicFrameLocks noGrp="1"/>
          </p:cNvGraphicFramePr>
          <p:nvPr>
            <p:ph sz="quarter" idx="4294967295"/>
          </p:nvPr>
        </p:nvGraphicFramePr>
        <p:xfrm>
          <a:off x="346075" y="5299075"/>
          <a:ext cx="4286250" cy="1839913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41350"/>
                <a:gridCol w="468312"/>
                <a:gridCol w="236855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Atwell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Larry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Maldonado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Christian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(INP)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Jones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Harbot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Ayers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Kenneth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Venegas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Gabriel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(INP)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Castellanos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Cynthia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916" name="Text Box 457"/>
          <p:cNvSpPr txBox="1">
            <a:spLocks noChangeArrowheads="1"/>
          </p:cNvSpPr>
          <p:nvPr/>
        </p:nvSpPr>
        <p:spPr bwMode="auto">
          <a:xfrm>
            <a:off x="342900" y="4984750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TWS SHOP</a:t>
            </a:r>
          </a:p>
        </p:txBody>
      </p:sp>
      <p:sp>
        <p:nvSpPr>
          <p:cNvPr id="119917" name="Text Box 458"/>
          <p:cNvSpPr txBox="1">
            <a:spLocks noChangeArrowheads="1"/>
          </p:cNvSpPr>
          <p:nvPr/>
        </p:nvSpPr>
        <p:spPr bwMode="auto">
          <a:xfrm>
            <a:off x="4975225" y="4973638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PSYOPS TEAM</a:t>
            </a:r>
          </a:p>
        </p:txBody>
      </p:sp>
      <p:graphicFrame>
        <p:nvGraphicFramePr>
          <p:cNvPr id="67765" name="Group 181"/>
          <p:cNvGraphicFramePr>
            <a:graphicFrameLocks noGrp="1"/>
          </p:cNvGraphicFramePr>
          <p:nvPr/>
        </p:nvGraphicFramePr>
        <p:xfrm>
          <a:off x="4987925" y="5316538"/>
          <a:ext cx="4284663" cy="2136775"/>
        </p:xfrm>
        <a:graphic>
          <a:graphicData uri="http://schemas.openxmlformats.org/drawingml/2006/table">
            <a:tbl>
              <a:tblPr/>
              <a:tblGrid>
                <a:gridCol w="174625"/>
                <a:gridCol w="817563"/>
                <a:gridCol w="633412"/>
                <a:gridCol w="417513"/>
                <a:gridCol w="2241550"/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Koppenhofer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Baugh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Carter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Representative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Doral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Sherrilyn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Kirk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Linda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Bill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LaQuinta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ext Box 176"/>
          <p:cNvSpPr txBox="1">
            <a:spLocks noChangeArrowheads="1"/>
          </p:cNvSpPr>
          <p:nvPr/>
        </p:nvSpPr>
        <p:spPr bwMode="auto">
          <a:xfrm>
            <a:off x="4991100" y="3327400"/>
            <a:ext cx="4321175" cy="2571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 Operations / Support</a:t>
            </a:r>
          </a:p>
        </p:txBody>
      </p:sp>
      <p:sp>
        <p:nvSpPr>
          <p:cNvPr id="121858" name="Text Box 262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graphicFrame>
        <p:nvGraphicFramePr>
          <p:cNvPr id="69861" name="Group 229"/>
          <p:cNvGraphicFramePr>
            <a:graphicFrameLocks noGrp="1"/>
          </p:cNvGraphicFramePr>
          <p:nvPr>
            <p:ph sz="half" idx="4294967295"/>
          </p:nvPr>
        </p:nvGraphicFramePr>
        <p:xfrm>
          <a:off x="5026025" y="3759200"/>
          <a:ext cx="4284663" cy="431800"/>
        </p:xfrm>
        <a:graphic>
          <a:graphicData uri="http://schemas.openxmlformats.org/drawingml/2006/table">
            <a:tbl>
              <a:tblPr/>
              <a:tblGrid>
                <a:gridCol w="136525"/>
                <a:gridCol w="693738"/>
                <a:gridCol w="611187"/>
                <a:gridCol w="430213"/>
                <a:gridCol w="2413000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Brightwell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Olivia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Hagie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Glenda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Southerland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Dorothy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875" name="Text Box 502"/>
          <p:cNvSpPr txBox="1">
            <a:spLocks noChangeArrowheads="1"/>
          </p:cNvSpPr>
          <p:nvPr/>
        </p:nvSpPr>
        <p:spPr bwMode="auto">
          <a:xfrm>
            <a:off x="454025" y="3290888"/>
            <a:ext cx="4219575" cy="203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IEW Maintenance Division</a:t>
            </a:r>
          </a:p>
        </p:txBody>
      </p:sp>
      <p:graphicFrame>
        <p:nvGraphicFramePr>
          <p:cNvPr id="122021" name="Group 165"/>
          <p:cNvGraphicFramePr>
            <a:graphicFrameLocks noGrp="1"/>
          </p:cNvGraphicFramePr>
          <p:nvPr/>
        </p:nvGraphicFramePr>
        <p:xfrm>
          <a:off x="346075" y="3722688"/>
          <a:ext cx="4343400" cy="2478087"/>
        </p:xfrm>
        <a:graphic>
          <a:graphicData uri="http://schemas.openxmlformats.org/drawingml/2006/table">
            <a:tbl>
              <a:tblPr/>
              <a:tblGrid>
                <a:gridCol w="195263"/>
                <a:gridCol w="650875"/>
                <a:gridCol w="617537"/>
                <a:gridCol w="414338"/>
                <a:gridCol w="2465387"/>
              </a:tblGrid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Albrecht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Armstrong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ase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Busch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Philip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Harbot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Kalkhof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Pearce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Angellica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Razillard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Richard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Louis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Scantlin   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Spirgen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Tindal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Brandon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Edgar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VanFossen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52" name="Text Box 585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21953" name="Text Box 586"/>
          <p:cNvSpPr txBox="1">
            <a:spLocks noChangeAspect="1" noChangeArrowheads="1"/>
          </p:cNvSpPr>
          <p:nvPr/>
        </p:nvSpPr>
        <p:spPr bwMode="auto">
          <a:xfrm>
            <a:off x="3190875" y="1527175"/>
            <a:ext cx="316706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21954" name="Text Box 587"/>
          <p:cNvSpPr txBox="1">
            <a:spLocks noChangeAspect="1" noChangeArrowheads="1"/>
          </p:cNvSpPr>
          <p:nvPr/>
        </p:nvSpPr>
        <p:spPr bwMode="auto">
          <a:xfrm>
            <a:off x="3478213" y="2570163"/>
            <a:ext cx="2628900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21955" name="Text Box 588"/>
          <p:cNvSpPr txBox="1">
            <a:spLocks noChangeArrowheads="1"/>
          </p:cNvSpPr>
          <p:nvPr/>
        </p:nvSpPr>
        <p:spPr bwMode="auto">
          <a:xfrm>
            <a:off x="2217738" y="2138363"/>
            <a:ext cx="4932362" cy="2397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sp>
        <p:nvSpPr>
          <p:cNvPr id="121956" name="Text Box 589"/>
          <p:cNvSpPr txBox="1">
            <a:spLocks noChangeArrowheads="1"/>
          </p:cNvSpPr>
          <p:nvPr/>
        </p:nvSpPr>
        <p:spPr bwMode="auto">
          <a:xfrm>
            <a:off x="5026025" y="4443413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Production Control Section</a:t>
            </a:r>
          </a:p>
        </p:txBody>
      </p:sp>
      <p:graphicFrame>
        <p:nvGraphicFramePr>
          <p:cNvPr id="69863" name="Group 231"/>
          <p:cNvGraphicFramePr>
            <a:graphicFrameLocks noGrp="1"/>
          </p:cNvGraphicFramePr>
          <p:nvPr/>
        </p:nvGraphicFramePr>
        <p:xfrm>
          <a:off x="4991100" y="4838700"/>
          <a:ext cx="4284663" cy="838200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39762"/>
                <a:gridCol w="430213"/>
                <a:gridCol w="2406650"/>
              </a:tblGrid>
              <a:tr h="1158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Stanley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7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Murray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McNeal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Kevin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Shellhammer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Lawrence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Taylor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Lori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88" name="Text Box 649"/>
          <p:cNvSpPr txBox="1">
            <a:spLocks noChangeArrowheads="1"/>
          </p:cNvSpPr>
          <p:nvPr/>
        </p:nvSpPr>
        <p:spPr bwMode="auto">
          <a:xfrm>
            <a:off x="5062538" y="5919788"/>
            <a:ext cx="4219575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Logistic Section</a:t>
            </a:r>
          </a:p>
        </p:txBody>
      </p:sp>
      <p:graphicFrame>
        <p:nvGraphicFramePr>
          <p:cNvPr id="69864" name="Group 232"/>
          <p:cNvGraphicFramePr>
            <a:graphicFrameLocks noGrp="1"/>
          </p:cNvGraphicFramePr>
          <p:nvPr/>
        </p:nvGraphicFramePr>
        <p:xfrm>
          <a:off x="5026025" y="6243638"/>
          <a:ext cx="4284663" cy="1016000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27062"/>
                <a:gridCol w="404813"/>
                <a:gridCol w="2444750"/>
              </a:tblGrid>
              <a:tr h="1698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Atkins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Curtis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Durham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Kimberly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Valerie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Terry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Hanraj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Ganesh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McMillan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Octavia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ext Box 176"/>
          <p:cNvSpPr txBox="1">
            <a:spLocks noChangeArrowheads="1"/>
          </p:cNvSpPr>
          <p:nvPr/>
        </p:nvSpPr>
        <p:spPr bwMode="auto">
          <a:xfrm>
            <a:off x="4991100" y="3286125"/>
            <a:ext cx="4321175" cy="3619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Fayetteville ECU Maintenance Division &amp; Shipping</a:t>
            </a:r>
          </a:p>
        </p:txBody>
      </p:sp>
      <p:sp>
        <p:nvSpPr>
          <p:cNvPr id="123906" name="Text Box 262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23907" name="Text Box 502"/>
          <p:cNvSpPr txBox="1">
            <a:spLocks noChangeArrowheads="1"/>
          </p:cNvSpPr>
          <p:nvPr/>
        </p:nvSpPr>
        <p:spPr bwMode="auto">
          <a:xfrm>
            <a:off x="454025" y="3290888"/>
            <a:ext cx="4219575" cy="3413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 Fire Finder Maintenance Division</a:t>
            </a:r>
          </a:p>
        </p:txBody>
      </p:sp>
      <p:graphicFrame>
        <p:nvGraphicFramePr>
          <p:cNvPr id="73909" name="Group 181"/>
          <p:cNvGraphicFramePr>
            <a:graphicFrameLocks noGrp="1"/>
          </p:cNvGraphicFramePr>
          <p:nvPr/>
        </p:nvGraphicFramePr>
        <p:xfrm>
          <a:off x="346075" y="3722688"/>
          <a:ext cx="4343400" cy="2908300"/>
        </p:xfrm>
        <a:graphic>
          <a:graphicData uri="http://schemas.openxmlformats.org/drawingml/2006/table">
            <a:tbl>
              <a:tblPr/>
              <a:tblGrid>
                <a:gridCol w="195263"/>
                <a:gridCol w="650875"/>
                <a:gridCol w="619125"/>
                <a:gridCol w="412750"/>
                <a:gridCol w="2465387"/>
              </a:tblGrid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0" fontAlgn="ctr" latinLnBrk="0" hangingPunct="0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0" fontAlgn="ctr" latinLnBrk="0" hangingPunct="0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Anthony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Arrieux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Andreas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Boiling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Carrano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Assistant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(Express)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Czechowski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Flowers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Lee Roy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Kelley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Lacour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Arnold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Leigh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 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Nelson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Pinckney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Derrick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Porter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Reyes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Spears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4004" name="Text Box 585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24005" name="Text Box 586"/>
          <p:cNvSpPr txBox="1">
            <a:spLocks noChangeAspect="1" noChangeArrowheads="1"/>
          </p:cNvSpPr>
          <p:nvPr/>
        </p:nvSpPr>
        <p:spPr bwMode="auto">
          <a:xfrm>
            <a:off x="3190875" y="1527175"/>
            <a:ext cx="316706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24006" name="Text Box 587"/>
          <p:cNvSpPr txBox="1">
            <a:spLocks noChangeAspect="1" noChangeArrowheads="1"/>
          </p:cNvSpPr>
          <p:nvPr/>
        </p:nvSpPr>
        <p:spPr bwMode="auto">
          <a:xfrm>
            <a:off x="3478213" y="2570163"/>
            <a:ext cx="2628900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sz="900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24007" name="Text Box 588"/>
          <p:cNvSpPr txBox="1">
            <a:spLocks noChangeArrowheads="1"/>
          </p:cNvSpPr>
          <p:nvPr/>
        </p:nvSpPr>
        <p:spPr bwMode="auto">
          <a:xfrm>
            <a:off x="2217738" y="2138363"/>
            <a:ext cx="4932362" cy="2397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graphicFrame>
        <p:nvGraphicFramePr>
          <p:cNvPr id="73910" name="Group 182"/>
          <p:cNvGraphicFramePr>
            <a:graphicFrameLocks noGrp="1"/>
          </p:cNvGraphicFramePr>
          <p:nvPr/>
        </p:nvGraphicFramePr>
        <p:xfrm>
          <a:off x="5006975" y="3967163"/>
          <a:ext cx="4284663" cy="2292350"/>
        </p:xfrm>
        <a:graphic>
          <a:graphicData uri="http://schemas.openxmlformats.org/drawingml/2006/table">
            <a:tbl>
              <a:tblPr/>
              <a:tblGrid>
                <a:gridCol w="176213"/>
                <a:gridCol w="631825"/>
                <a:gridCol w="628650"/>
                <a:gridCol w="403225"/>
                <a:gridCol w="2444750"/>
              </a:tblGrid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Allen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Irick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HVAC Technician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Chavez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Duncan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Evans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Stephanie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Eric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Hamby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Hernandez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Pablo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Ronald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HVAC Technician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Koenig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Nelson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Shields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Shirl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Turner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ext Box 2"/>
          <p:cNvSpPr txBox="1">
            <a:spLocks noChangeArrowheads="1"/>
          </p:cNvSpPr>
          <p:nvPr/>
        </p:nvSpPr>
        <p:spPr bwMode="auto">
          <a:xfrm>
            <a:off x="2074863" y="1670050"/>
            <a:ext cx="5540375" cy="4333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Gordon, GA </a:t>
            </a:r>
          </a:p>
          <a:p>
            <a:pPr algn="ctr" defTabSz="987425"/>
            <a:r>
              <a:rPr lang="en-US" sz="1200"/>
              <a:t>C4ISR RSC SUPPORT</a:t>
            </a:r>
          </a:p>
        </p:txBody>
      </p:sp>
      <p:graphicFrame>
        <p:nvGraphicFramePr>
          <p:cNvPr id="32811" name="Group 43"/>
          <p:cNvGraphicFramePr>
            <a:graphicFrameLocks noGrp="1"/>
          </p:cNvGraphicFramePr>
          <p:nvPr>
            <p:ph sz="half" idx="2"/>
          </p:nvPr>
        </p:nvGraphicFramePr>
        <p:xfrm>
          <a:off x="2903538" y="2670175"/>
          <a:ext cx="3886200" cy="1547813"/>
        </p:xfrm>
        <a:graphic>
          <a:graphicData uri="http://schemas.openxmlformats.org/drawingml/2006/table">
            <a:tbl>
              <a:tblPr/>
              <a:tblGrid>
                <a:gridCol w="354012"/>
                <a:gridCol w="579438"/>
                <a:gridCol w="528637"/>
                <a:gridCol w="300038"/>
                <a:gridCol w="2124075"/>
              </a:tblGrid>
              <a:tr h="2063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Ernes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Farrow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Ernest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Technician-Senior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Kevin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Naaman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Technician-Senior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Hudlin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George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Lyonnais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Pettis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Stephanie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Program Administrator – Intermediate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5990" name="Text Box 46"/>
          <p:cNvSpPr txBox="1">
            <a:spLocks noChangeAspect="1" noChangeArrowheads="1"/>
          </p:cNvSpPr>
          <p:nvPr/>
        </p:nvSpPr>
        <p:spPr bwMode="auto">
          <a:xfrm>
            <a:off x="2760663" y="2282825"/>
            <a:ext cx="4121150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1000"/>
              <a:t>  </a:t>
            </a:r>
            <a:r>
              <a:rPr lang="en-US" sz="1000" u="sng"/>
              <a:t>Larry Gibbs</a:t>
            </a:r>
          </a:p>
          <a:p>
            <a:pPr algn="ctr" defTabSz="987425"/>
            <a:r>
              <a:rPr lang="en-US" sz="1000"/>
              <a:t>(EB) Program Manager, Deputy- Sr. Lead</a:t>
            </a:r>
            <a:endParaRPr lang="en-US" sz="1400"/>
          </a:p>
        </p:txBody>
      </p:sp>
      <p:sp>
        <p:nvSpPr>
          <p:cNvPr id="125991" name="Text Box 47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25992" name="Text Box 592"/>
          <p:cNvSpPr txBox="1">
            <a:spLocks noChangeArrowheads="1"/>
          </p:cNvSpPr>
          <p:nvPr/>
        </p:nvSpPr>
        <p:spPr bwMode="auto">
          <a:xfrm>
            <a:off x="1714500" y="1058863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2"/>
          <p:cNvSpPr txBox="1">
            <a:spLocks noChangeArrowheads="1"/>
          </p:cNvSpPr>
          <p:nvPr/>
        </p:nvSpPr>
        <p:spPr bwMode="auto">
          <a:xfrm>
            <a:off x="2354263" y="766763"/>
            <a:ext cx="5035550" cy="4175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 b="0"/>
              <a:t> </a:t>
            </a:r>
            <a:r>
              <a:rPr lang="en-US" sz="1200"/>
              <a:t>C4ISR RSC SUPPORT</a:t>
            </a:r>
            <a:endParaRPr lang="en-US" sz="1200" b="0"/>
          </a:p>
        </p:txBody>
      </p:sp>
      <p:graphicFrame>
        <p:nvGraphicFramePr>
          <p:cNvPr id="34997" name="Group 181"/>
          <p:cNvGraphicFramePr>
            <a:graphicFrameLocks noGrp="1"/>
          </p:cNvGraphicFramePr>
          <p:nvPr/>
        </p:nvGraphicFramePr>
        <p:xfrm>
          <a:off x="246063" y="2746375"/>
          <a:ext cx="4260850" cy="2155825"/>
        </p:xfrm>
        <a:graphic>
          <a:graphicData uri="http://schemas.openxmlformats.org/drawingml/2006/table">
            <a:tbl>
              <a:tblPr/>
              <a:tblGrid>
                <a:gridCol w="133350"/>
                <a:gridCol w="857250"/>
                <a:gridCol w="600075"/>
                <a:gridCol w="500062"/>
                <a:gridCol w="2170113"/>
              </a:tblGrid>
              <a:tr h="1238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Alexander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Bruce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Blassingame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Gilchrist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Ralph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Hawes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Jimenez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Roderick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Harold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Nickens-Johnson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Toye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Nieto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Yvette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Jerry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Pollard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Snider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Todd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Timothy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Wetzel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Kitty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998" name="Group 182"/>
          <p:cNvGraphicFramePr>
            <a:graphicFrameLocks noGrp="1"/>
          </p:cNvGraphicFramePr>
          <p:nvPr/>
        </p:nvGraphicFramePr>
        <p:xfrm>
          <a:off x="5095875" y="2828925"/>
          <a:ext cx="4289425" cy="868363"/>
        </p:xfrm>
        <a:graphic>
          <a:graphicData uri="http://schemas.openxmlformats.org/drawingml/2006/table">
            <a:tbl>
              <a:tblPr/>
              <a:tblGrid>
                <a:gridCol w="238125"/>
                <a:gridCol w="476250"/>
                <a:gridCol w="514350"/>
                <a:gridCol w="452438"/>
                <a:gridCol w="2608262"/>
              </a:tblGrid>
              <a:tr h="1222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Shonnica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Carolyn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Hergerty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Betzaida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Solomon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09" name="Text Box 126"/>
          <p:cNvSpPr txBox="1">
            <a:spLocks noChangeArrowheads="1"/>
          </p:cNvSpPr>
          <p:nvPr/>
        </p:nvSpPr>
        <p:spPr bwMode="auto">
          <a:xfrm>
            <a:off x="2519363" y="0"/>
            <a:ext cx="465455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Updated:1/8/2010</a:t>
            </a:r>
          </a:p>
        </p:txBody>
      </p:sp>
      <p:sp>
        <p:nvSpPr>
          <p:cNvPr id="128110" name="Text Box 127"/>
          <p:cNvSpPr txBox="1">
            <a:spLocks noChangeArrowheads="1"/>
          </p:cNvSpPr>
          <p:nvPr/>
        </p:nvSpPr>
        <p:spPr bwMode="auto">
          <a:xfrm rot="10819081" flipV="1">
            <a:off x="5491163" y="4849813"/>
            <a:ext cx="3068637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CTSF Cable Shop- Ft Hood, TX</a:t>
            </a:r>
          </a:p>
        </p:txBody>
      </p:sp>
      <p:graphicFrame>
        <p:nvGraphicFramePr>
          <p:cNvPr id="34999" name="Group 183"/>
          <p:cNvGraphicFramePr>
            <a:graphicFrameLocks noGrp="1"/>
          </p:cNvGraphicFramePr>
          <p:nvPr/>
        </p:nvGraphicFramePr>
        <p:xfrm>
          <a:off x="4886325" y="5349875"/>
          <a:ext cx="4286250" cy="747713"/>
        </p:xfrm>
        <a:graphic>
          <a:graphicData uri="http://schemas.openxmlformats.org/drawingml/2006/table">
            <a:tbl>
              <a:tblPr/>
              <a:tblGrid>
                <a:gridCol w="230188"/>
                <a:gridCol w="620712"/>
                <a:gridCol w="623888"/>
                <a:gridCol w="417512"/>
                <a:gridCol w="2393950"/>
              </a:tblGrid>
              <a:tr h="1682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Armour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Dwayne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 Z Jr.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Entry Level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Brandon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Lawanda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Minjarez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William Z.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Entry Level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32" name="Text Box 155"/>
          <p:cNvSpPr txBox="1">
            <a:spLocks noChangeArrowheads="1"/>
          </p:cNvSpPr>
          <p:nvPr/>
        </p:nvSpPr>
        <p:spPr bwMode="auto">
          <a:xfrm flipH="1">
            <a:off x="390525" y="5297488"/>
            <a:ext cx="3094038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Install Yard</a:t>
            </a:r>
            <a:r>
              <a:rPr lang="en-US" sz="1200" b="0"/>
              <a:t> </a:t>
            </a:r>
            <a:r>
              <a:rPr lang="en-US" sz="1200"/>
              <a:t>– Ft. Hood</a:t>
            </a:r>
            <a:endParaRPr lang="en-US" sz="1200" u="sng"/>
          </a:p>
        </p:txBody>
      </p:sp>
      <p:graphicFrame>
        <p:nvGraphicFramePr>
          <p:cNvPr id="35000" name="Group 184"/>
          <p:cNvGraphicFramePr>
            <a:graphicFrameLocks noGrp="1"/>
          </p:cNvGraphicFramePr>
          <p:nvPr/>
        </p:nvGraphicFramePr>
        <p:xfrm>
          <a:off x="439738" y="5746750"/>
          <a:ext cx="3575050" cy="138113"/>
        </p:xfrm>
        <a:graphic>
          <a:graphicData uri="http://schemas.openxmlformats.org/drawingml/2006/table">
            <a:tbl>
              <a:tblPr/>
              <a:tblGrid>
                <a:gridCol w="136525"/>
                <a:gridCol w="522287"/>
                <a:gridCol w="469900"/>
                <a:gridCol w="230188"/>
                <a:gridCol w="2216150"/>
              </a:tblGrid>
              <a:tr h="1381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39" name="Text Box 168"/>
          <p:cNvSpPr txBox="1">
            <a:spLocks noChangeArrowheads="1"/>
          </p:cNvSpPr>
          <p:nvPr/>
        </p:nvSpPr>
        <p:spPr bwMode="auto">
          <a:xfrm>
            <a:off x="557213" y="2166938"/>
            <a:ext cx="3046412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Operations</a:t>
            </a:r>
            <a:r>
              <a:rPr lang="en-US" sz="1200" b="0"/>
              <a:t> </a:t>
            </a:r>
            <a:r>
              <a:rPr lang="en-US" sz="1200"/>
              <a:t>– Ft. Hood</a:t>
            </a:r>
            <a:endParaRPr lang="en-US" sz="1200" u="sng"/>
          </a:p>
        </p:txBody>
      </p:sp>
      <p:sp>
        <p:nvSpPr>
          <p:cNvPr id="128140" name="Text Box 169"/>
          <p:cNvSpPr txBox="1">
            <a:spLocks noChangeArrowheads="1"/>
          </p:cNvSpPr>
          <p:nvPr/>
        </p:nvSpPr>
        <p:spPr bwMode="auto">
          <a:xfrm>
            <a:off x="5734050" y="2166938"/>
            <a:ext cx="3128963" cy="3127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Logistics Operations/Production Control</a:t>
            </a:r>
          </a:p>
        </p:txBody>
      </p:sp>
      <p:sp>
        <p:nvSpPr>
          <p:cNvPr id="128141" name="Text Box 170"/>
          <p:cNvSpPr txBox="1">
            <a:spLocks noChangeArrowheads="1"/>
          </p:cNvSpPr>
          <p:nvPr/>
        </p:nvSpPr>
        <p:spPr bwMode="auto">
          <a:xfrm>
            <a:off x="5629275" y="4038600"/>
            <a:ext cx="2970213" cy="4000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800" u="sng"/>
              <a:t>ISO9000</a:t>
            </a:r>
          </a:p>
          <a:p>
            <a:pPr algn="ctr" defTabSz="987425"/>
            <a:r>
              <a:rPr lang="en-US" sz="800" u="sng"/>
              <a:t>Warren Burkley</a:t>
            </a:r>
          </a:p>
          <a:p>
            <a:pPr algn="ctr" defTabSz="987425"/>
            <a:r>
              <a:rPr lang="en-US" sz="800" u="sng"/>
              <a:t>Field Service Tech-Journeyman</a:t>
            </a:r>
          </a:p>
        </p:txBody>
      </p:sp>
      <p:sp>
        <p:nvSpPr>
          <p:cNvPr id="128142" name="Text Box 171"/>
          <p:cNvSpPr txBox="1">
            <a:spLocks noChangeArrowheads="1"/>
          </p:cNvSpPr>
          <p:nvPr/>
        </p:nvSpPr>
        <p:spPr bwMode="auto">
          <a:xfrm>
            <a:off x="3270250" y="1446213"/>
            <a:ext cx="3044825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(DY) Management Specialist – Senior Lead</a:t>
            </a:r>
          </a:p>
          <a:p>
            <a:pPr algn="ctr" defTabSz="987425"/>
            <a:endParaRPr lang="en-US" sz="900" u="sng"/>
          </a:p>
        </p:txBody>
      </p:sp>
      <p:graphicFrame>
        <p:nvGraphicFramePr>
          <p:cNvPr id="34996" name="Group 180"/>
          <p:cNvGraphicFramePr>
            <a:graphicFrameLocks noGrp="1"/>
          </p:cNvGraphicFramePr>
          <p:nvPr/>
        </p:nvGraphicFramePr>
        <p:xfrm>
          <a:off x="227013" y="5716588"/>
          <a:ext cx="4086225" cy="823912"/>
        </p:xfrm>
        <a:graphic>
          <a:graphicData uri="http://schemas.openxmlformats.org/drawingml/2006/table">
            <a:tbl>
              <a:tblPr/>
              <a:tblGrid>
                <a:gridCol w="153987"/>
                <a:gridCol w="600075"/>
                <a:gridCol w="533400"/>
                <a:gridCol w="266700"/>
                <a:gridCol w="2532063"/>
              </a:tblGrid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Bowden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Prop. Management Spec.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Kendall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Prop. Management Spec.-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Chandler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Frison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Margari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Quinones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Guillermo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Bennie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2"/>
          <p:cNvSpPr txBox="1">
            <a:spLocks noChangeArrowheads="1"/>
          </p:cNvSpPr>
          <p:nvPr/>
        </p:nvSpPr>
        <p:spPr bwMode="auto">
          <a:xfrm>
            <a:off x="1898650" y="1047750"/>
            <a:ext cx="5792788" cy="457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/>
              <a:t>RESET Operations</a:t>
            </a:r>
          </a:p>
        </p:txBody>
      </p:sp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3522663" y="2239963"/>
            <a:ext cx="2997200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RESET / LBE Support</a:t>
            </a:r>
          </a:p>
        </p:txBody>
      </p:sp>
      <p:graphicFrame>
        <p:nvGraphicFramePr>
          <p:cNvPr id="129227" name="Group 203"/>
          <p:cNvGraphicFramePr>
            <a:graphicFrameLocks noGrp="1"/>
          </p:cNvGraphicFramePr>
          <p:nvPr/>
        </p:nvGraphicFramePr>
        <p:xfrm>
          <a:off x="230188" y="3022600"/>
          <a:ext cx="4321175" cy="2819400"/>
        </p:xfrm>
        <a:graphic>
          <a:graphicData uri="http://schemas.openxmlformats.org/drawingml/2006/table">
            <a:tbl>
              <a:tblPr/>
              <a:tblGrid>
                <a:gridCol w="185737"/>
                <a:gridCol w="703263"/>
                <a:gridCol w="539750"/>
                <a:gridCol w="249237"/>
                <a:gridCol w="2643188"/>
              </a:tblGrid>
              <a:tr h="1539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Alverson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Guy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Benoit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Brantley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Violet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Journeyman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Caffey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Travis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Alicia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Cannon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Jackie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Creamer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Darrin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Difazio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Duke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Gary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Fernandez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Fletcher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Friedenberger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Fullerton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Omar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Kasefang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Korthals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Kenneth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9133" name="Text Box 126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1/8/2010</a:t>
            </a:r>
          </a:p>
        </p:txBody>
      </p:sp>
      <p:sp>
        <p:nvSpPr>
          <p:cNvPr id="129134" name="Text Box 127"/>
          <p:cNvSpPr txBox="1">
            <a:spLocks noChangeArrowheads="1"/>
          </p:cNvSpPr>
          <p:nvPr/>
        </p:nvSpPr>
        <p:spPr bwMode="auto">
          <a:xfrm>
            <a:off x="3500438" y="1731963"/>
            <a:ext cx="3044825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Property Management Specialist - Journeyman</a:t>
            </a:r>
          </a:p>
          <a:p>
            <a:pPr algn="ctr" defTabSz="987425"/>
            <a:endParaRPr lang="en-US" sz="900" u="sng"/>
          </a:p>
        </p:txBody>
      </p:sp>
      <p:graphicFrame>
        <p:nvGraphicFramePr>
          <p:cNvPr id="36047" name="Group 207"/>
          <p:cNvGraphicFramePr>
            <a:graphicFrameLocks noGrp="1"/>
          </p:cNvGraphicFramePr>
          <p:nvPr/>
        </p:nvGraphicFramePr>
        <p:xfrm>
          <a:off x="4570413" y="3035300"/>
          <a:ext cx="4908550" cy="2425700"/>
        </p:xfrm>
        <a:graphic>
          <a:graphicData uri="http://schemas.openxmlformats.org/drawingml/2006/table">
            <a:tbl>
              <a:tblPr/>
              <a:tblGrid>
                <a:gridCol w="207962"/>
                <a:gridCol w="693738"/>
                <a:gridCol w="863600"/>
                <a:gridCol w="280987"/>
                <a:gridCol w="2862263"/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Colmen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Francisco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McKeon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Raymond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Melendez-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Rodriquez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Mitchell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Nozares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Rickey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Salaiz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Joshua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Schumacker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Sitar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Snowden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Jimmy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Ralph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Vascot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Victor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Weatherford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Wright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COM SWA RS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4539" tIns="2270" rIns="4539" bIns="227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539" tIns="2270" rIns="4539" bIns="227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COM SWA RSC">
  <a:themeElements>
    <a:clrScheme name="1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COM SWA RSC">
  <a:themeElements>
    <a:clrScheme name="2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ECOM SWA RSC">
  <a:themeElements>
    <a:clrScheme name="3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ECOM SWA RSC">
  <a:themeElements>
    <a:clrScheme name="4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ECOM SWA RSC">
  <a:themeElements>
    <a:clrScheme name="5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ECOM SWA RSC">
  <a:themeElements>
    <a:clrScheme name="6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CECOM SWA RSC">
  <a:themeElements>
    <a:clrScheme name="7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Words>5032</Words>
  <PresentationFormat>Custom</PresentationFormat>
  <Paragraphs>2540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